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19"/>
  </p:notesMasterIdLst>
  <p:handoutMasterIdLst>
    <p:handoutMasterId r:id="rId20"/>
  </p:handoutMasterIdLst>
  <p:sldIdLst>
    <p:sldId id="287" r:id="rId2"/>
    <p:sldId id="293" r:id="rId3"/>
    <p:sldId id="294" r:id="rId4"/>
    <p:sldId id="256" r:id="rId5"/>
    <p:sldId id="291" r:id="rId6"/>
    <p:sldId id="258" r:id="rId7"/>
    <p:sldId id="292" r:id="rId8"/>
    <p:sldId id="259" r:id="rId9"/>
    <p:sldId id="295" r:id="rId10"/>
    <p:sldId id="260" r:id="rId11"/>
    <p:sldId id="296" r:id="rId12"/>
    <p:sldId id="261" r:id="rId13"/>
    <p:sldId id="297" r:id="rId14"/>
    <p:sldId id="262" r:id="rId15"/>
    <p:sldId id="298" r:id="rId16"/>
    <p:sldId id="290" r:id="rId17"/>
    <p:sldId id="285" r:id="rId18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9933FF"/>
    <a:srgbClr val="0ADCE6"/>
    <a:srgbClr val="DA3716"/>
    <a:srgbClr val="CC66FF"/>
    <a:srgbClr val="33CCFF"/>
    <a:srgbClr val="FF3300"/>
    <a:srgbClr val="00FFCC"/>
    <a:srgbClr val="3333CC"/>
    <a:srgbClr val="5D03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29" autoAdjust="0"/>
  </p:normalViewPr>
  <p:slideViewPr>
    <p:cSldViewPr>
      <p:cViewPr>
        <p:scale>
          <a:sx n="75" d="100"/>
          <a:sy n="75" d="100"/>
        </p:scale>
        <p:origin x="-2844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D94719-E25C-4F6A-AA84-B824DE0F018A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EC14FD-1033-469F-812B-B71860E01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199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DD5D2-9813-4148-9838-938DB680770F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A1B51-6BC3-487C-8279-22D0FC164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021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</p:grpSp>
      <p:sp>
        <p:nvSpPr>
          <p:cNvPr id="9527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527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20898-10D0-4358-8877-9DB6786C7EF3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2207E-3327-4A3B-A77B-78977F5C1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D3943-CF20-41A1-900F-06CDBB82E35D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D5F5F-9E59-4D66-A133-A14D33099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15B6C-9D10-4953-B69E-95D7958DC234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52A9B-055A-449F-8BD8-98EF6F676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8CCB8-9128-464D-8D29-E7013D9CE15B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C5D8F-A4A4-41B9-B1CC-70402E704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0F6B0-A814-4654-9FA5-B3845BFC97B0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E5F56-4E50-421D-8F2D-DB28006A9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F36D3-A1A8-41B3-B153-AA19FD16AF14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8D521-2E58-4E96-B727-5D8B46BE9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6A7EF-2576-429B-A4BA-82996ADD35C8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20DA2-E7DD-411C-B690-74448BD64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1C8B8-C441-4687-A882-1E1B37B6BECD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F0FFD-C4B8-4B3D-BF48-DB1F72CA2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AC7FF-1A65-4263-BDF9-0615F784445A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22E96-F327-4148-9B5A-83D53955A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F3E45-7942-40F3-86DD-C464C5802BA6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B47F6-3B3C-40C6-BC68-53248F896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DCD0A-C43E-42BF-805E-856C5D212FD8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6C183-6A29-4EA6-A8A2-1864DB954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94211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12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13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14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15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16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17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18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19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20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21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22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23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24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25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26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27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28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29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30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31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32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33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34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35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36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37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38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39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40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41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42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43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44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</p:grpSp>
      <p:sp>
        <p:nvSpPr>
          <p:cNvPr id="9424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424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4247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</a:defRPr>
            </a:lvl1pPr>
          </a:lstStyle>
          <a:p>
            <a:pPr>
              <a:defRPr/>
            </a:pPr>
            <a:fld id="{843109A1-8095-479D-88FE-1DB4333F8981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94248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49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fld id="{0188E3F3-C2A8-4B3A-A039-F8CF75263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8" r:id="rId1"/>
    <p:sldLayoutId id="2147483867" r:id="rId2"/>
    <p:sldLayoutId id="2147483866" r:id="rId3"/>
    <p:sldLayoutId id="2147483865" r:id="rId4"/>
    <p:sldLayoutId id="2147483864" r:id="rId5"/>
    <p:sldLayoutId id="2147483863" r:id="rId6"/>
    <p:sldLayoutId id="2147483862" r:id="rId7"/>
    <p:sldLayoutId id="2147483861" r:id="rId8"/>
    <p:sldLayoutId id="2147483860" r:id="rId9"/>
    <p:sldLayoutId id="2147483859" r:id="rId10"/>
    <p:sldLayoutId id="214748385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070739"/>
            <a:ext cx="8229600" cy="918101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rgbClr val="FFFF00"/>
                </a:solidFill>
              </a:rPr>
              <a:t>ПОЛОЖЕНИЕ О НАГРАДАХ Ассоциации «Национальное объединение строителей»</a:t>
            </a:r>
            <a:endParaRPr lang="ru-RU" sz="3200" b="1" kern="120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2060848"/>
            <a:ext cx="8640959" cy="479715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ru-RU" sz="2000" dirty="0" smtClean="0"/>
              <a:t>Награды </a:t>
            </a:r>
            <a:r>
              <a:rPr lang="ru-RU" sz="2000" dirty="0"/>
              <a:t>Ассоциации учреждаются решением Совета Ассоциации. </a:t>
            </a:r>
            <a:endParaRPr lang="ru-RU" sz="2000" dirty="0" smtClean="0"/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ru-RU" sz="2000" dirty="0" smtClean="0"/>
              <a:t>Награды </a:t>
            </a:r>
            <a:r>
              <a:rPr lang="ru-RU" sz="2000" dirty="0"/>
              <a:t>Ассоциации являются формой поощрения за заслуги и достижения в строительной отрасли, а также за вклад в развитие института </a:t>
            </a:r>
            <a:r>
              <a:rPr lang="ru-RU" sz="2000" dirty="0" smtClean="0"/>
              <a:t>саморегулирования </a:t>
            </a:r>
            <a:r>
              <a:rPr lang="ru-RU" sz="2000" dirty="0"/>
              <a:t>в области строительства</a:t>
            </a:r>
            <a:r>
              <a:rPr lang="ru-RU" sz="20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ru-RU" sz="2100" dirty="0">
                <a:solidFill>
                  <a:srgbClr val="0ADCE6"/>
                </a:solidFill>
              </a:rPr>
              <a:t>К наградам Ассоциации относятся: </a:t>
            </a:r>
            <a:endParaRPr lang="ru-RU" sz="2100" dirty="0" smtClean="0">
              <a:solidFill>
                <a:srgbClr val="0ADCE6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ru-RU" sz="2100" b="1" dirty="0" smtClean="0">
                <a:solidFill>
                  <a:srgbClr val="0ADCE6"/>
                </a:solidFill>
              </a:rPr>
              <a:t>Почетная </a:t>
            </a:r>
            <a:r>
              <a:rPr lang="ru-RU" sz="2100" b="1" dirty="0">
                <a:solidFill>
                  <a:srgbClr val="0ADCE6"/>
                </a:solidFill>
              </a:rPr>
              <a:t>грамота </a:t>
            </a:r>
            <a:r>
              <a:rPr lang="ru-RU" sz="2100" dirty="0">
                <a:solidFill>
                  <a:srgbClr val="0ADCE6"/>
                </a:solidFill>
              </a:rPr>
              <a:t>Ассоциации «Национальное объединение строителей»; </a:t>
            </a:r>
            <a:endParaRPr lang="ru-RU" sz="2100" dirty="0" smtClean="0">
              <a:solidFill>
                <a:srgbClr val="0ADCE6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ru-RU" sz="2100" b="1" dirty="0" smtClean="0">
                <a:solidFill>
                  <a:srgbClr val="0ADCE6"/>
                </a:solidFill>
              </a:rPr>
              <a:t>Медаль </a:t>
            </a:r>
            <a:r>
              <a:rPr lang="ru-RU" sz="2100" b="1" dirty="0">
                <a:solidFill>
                  <a:srgbClr val="0ADCE6"/>
                </a:solidFill>
              </a:rPr>
              <a:t>Ассоциации </a:t>
            </a:r>
            <a:r>
              <a:rPr lang="ru-RU" sz="2100" dirty="0">
                <a:solidFill>
                  <a:srgbClr val="0ADCE6"/>
                </a:solidFill>
              </a:rPr>
              <a:t>«Национальное объединение строителей» </a:t>
            </a:r>
            <a:r>
              <a:rPr lang="ru-RU" sz="2100" dirty="0" smtClean="0">
                <a:solidFill>
                  <a:srgbClr val="0ADCE6"/>
                </a:solidFill>
              </a:rPr>
              <a:t>                          «</a:t>
            </a:r>
            <a:r>
              <a:rPr lang="ru-RU" sz="2100" dirty="0">
                <a:solidFill>
                  <a:srgbClr val="0ADCE6"/>
                </a:solidFill>
              </a:rPr>
              <a:t>За заслуги»; </a:t>
            </a:r>
            <a:endParaRPr lang="ru-RU" sz="2100" dirty="0" smtClean="0">
              <a:solidFill>
                <a:srgbClr val="0ADCE6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ru-RU" sz="2100" b="1" dirty="0" smtClean="0">
                <a:solidFill>
                  <a:srgbClr val="0ADCE6"/>
                </a:solidFill>
              </a:rPr>
              <a:t>Почетный </a:t>
            </a:r>
            <a:r>
              <a:rPr lang="ru-RU" sz="2100" b="1" dirty="0">
                <a:solidFill>
                  <a:srgbClr val="0ADCE6"/>
                </a:solidFill>
              </a:rPr>
              <a:t>знак</a:t>
            </a:r>
            <a:r>
              <a:rPr lang="ru-RU" sz="2100" dirty="0">
                <a:solidFill>
                  <a:srgbClr val="0ADCE6"/>
                </a:solidFill>
              </a:rPr>
              <a:t> Ассоциации «Национальное объединение строителей» «За вклад в развитие строительной отрасли»; </a:t>
            </a:r>
            <a:endParaRPr lang="ru-RU" sz="2100" dirty="0" smtClean="0">
              <a:solidFill>
                <a:srgbClr val="0ADCE6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ru-RU" sz="2100" b="1" dirty="0" smtClean="0">
                <a:solidFill>
                  <a:srgbClr val="0ADCE6"/>
                </a:solidFill>
              </a:rPr>
              <a:t>Почетный </a:t>
            </a:r>
            <a:r>
              <a:rPr lang="ru-RU" sz="2100" b="1" dirty="0">
                <a:solidFill>
                  <a:srgbClr val="0ADCE6"/>
                </a:solidFill>
              </a:rPr>
              <a:t>знак </a:t>
            </a:r>
            <a:r>
              <a:rPr lang="ru-RU" sz="2100" dirty="0">
                <a:solidFill>
                  <a:srgbClr val="0ADCE6"/>
                </a:solidFill>
              </a:rPr>
              <a:t>Ассоциации «Национальное объединение строителей» «За профессионализм и деловую репутацию»; </a:t>
            </a:r>
            <a:endParaRPr lang="ru-RU" sz="2100" dirty="0" smtClean="0">
              <a:solidFill>
                <a:srgbClr val="0ADCE6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ru-RU" sz="2100" b="1" dirty="0" smtClean="0">
                <a:solidFill>
                  <a:srgbClr val="0ADCE6"/>
                </a:solidFill>
              </a:rPr>
              <a:t>Нагрудный </a:t>
            </a:r>
            <a:r>
              <a:rPr lang="ru-RU" sz="2100" b="1" dirty="0">
                <a:solidFill>
                  <a:srgbClr val="0ADCE6"/>
                </a:solidFill>
              </a:rPr>
              <a:t>знак </a:t>
            </a:r>
            <a:r>
              <a:rPr lang="ru-RU" sz="2100" dirty="0">
                <a:solidFill>
                  <a:srgbClr val="0ADCE6"/>
                </a:solidFill>
              </a:rPr>
              <a:t>к званию Ассоциации «Национальное объединение строителей» «Лучший по профессии»; </a:t>
            </a:r>
            <a:endParaRPr lang="ru-RU" sz="2100" dirty="0" smtClean="0">
              <a:solidFill>
                <a:srgbClr val="0ADCE6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ru-RU" sz="2100" b="1" dirty="0" smtClean="0">
                <a:solidFill>
                  <a:srgbClr val="0ADCE6"/>
                </a:solidFill>
              </a:rPr>
              <a:t>Нагрудный </a:t>
            </a:r>
            <a:r>
              <a:rPr lang="ru-RU" sz="2100" b="1" dirty="0">
                <a:solidFill>
                  <a:srgbClr val="0ADCE6"/>
                </a:solidFill>
              </a:rPr>
              <a:t>знак </a:t>
            </a:r>
            <a:r>
              <a:rPr lang="ru-RU" sz="2100" dirty="0">
                <a:solidFill>
                  <a:srgbClr val="0ADCE6"/>
                </a:solidFill>
              </a:rPr>
              <a:t>к званию Ассоциации «Национальное объединение строителей» «Лучший инженер»; </a:t>
            </a:r>
            <a:endParaRPr lang="ru-RU" sz="2100" dirty="0" smtClean="0">
              <a:solidFill>
                <a:srgbClr val="0ADCE6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ru-RU" sz="2100" b="1" dirty="0" smtClean="0">
                <a:solidFill>
                  <a:srgbClr val="0ADCE6"/>
                </a:solidFill>
              </a:rPr>
              <a:t>Благодарность</a:t>
            </a:r>
            <a:r>
              <a:rPr lang="ru-RU" sz="2100" dirty="0" smtClean="0">
                <a:solidFill>
                  <a:srgbClr val="0ADCE6"/>
                </a:solidFill>
              </a:rPr>
              <a:t> </a:t>
            </a:r>
            <a:r>
              <a:rPr lang="ru-RU" sz="2100" dirty="0">
                <a:solidFill>
                  <a:srgbClr val="0ADCE6"/>
                </a:solidFill>
              </a:rPr>
              <a:t>Президента Ассоциации «Национальное объединение строителей»; </a:t>
            </a:r>
            <a:endParaRPr lang="ru-RU" sz="2100" dirty="0" smtClean="0">
              <a:solidFill>
                <a:srgbClr val="0ADCE6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ru-RU" sz="2100" b="1" dirty="0" smtClean="0">
                <a:solidFill>
                  <a:srgbClr val="0ADCE6"/>
                </a:solidFill>
              </a:rPr>
              <a:t>Нагрудный </a:t>
            </a:r>
            <a:r>
              <a:rPr lang="ru-RU" sz="2100" b="1" dirty="0">
                <a:solidFill>
                  <a:srgbClr val="0ADCE6"/>
                </a:solidFill>
              </a:rPr>
              <a:t>знак </a:t>
            </a:r>
            <a:r>
              <a:rPr lang="ru-RU" sz="2100" dirty="0">
                <a:solidFill>
                  <a:srgbClr val="0ADCE6"/>
                </a:solidFill>
              </a:rPr>
              <a:t>«За Заслуги» саморегулирования в строительстве Национального объединения строителей.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11663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УТВЕРЖДЕНО СОВЕТОМ протокол от 12 февраля 2015 № 65 изменения и дополнения: протокол </a:t>
            </a:r>
            <a:r>
              <a:rPr lang="ru-RU" sz="1400" dirty="0" smtClean="0"/>
              <a:t>          от </a:t>
            </a:r>
            <a:r>
              <a:rPr lang="ru-RU" sz="1400" dirty="0"/>
              <a:t>09 апреля 2015 г. № 67, протокол от 18 мая 2015 г. № 68, протокол от 12 января 2017 г. № 92</a:t>
            </a:r>
          </a:p>
        </p:txBody>
      </p:sp>
    </p:spTree>
    <p:extLst>
      <p:ext uri="{BB962C8B-B14F-4D97-AF65-F5344CB8AC3E}">
        <p14:creationId xmlns:p14="http://schemas.microsoft.com/office/powerpoint/2010/main" val="3621156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48680"/>
            <a:ext cx="8229600" cy="1368152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FF00"/>
                </a:solidFill>
                <a:effectLst/>
              </a:rPr>
              <a:t>Нагрудный знак к званию </a:t>
            </a:r>
            <a:br>
              <a:rPr lang="ru-RU" sz="4000" b="1" dirty="0">
                <a:solidFill>
                  <a:srgbClr val="FFFF00"/>
                </a:solidFill>
                <a:effectLst/>
              </a:rPr>
            </a:br>
            <a:r>
              <a:rPr lang="ru-RU" sz="4000" b="1" dirty="0">
                <a:solidFill>
                  <a:srgbClr val="FFFF00"/>
                </a:solidFill>
                <a:effectLst/>
              </a:rPr>
              <a:t>«Лучший инженер»</a:t>
            </a:r>
            <a:r>
              <a:rPr lang="ru-RU" sz="4000" dirty="0">
                <a:solidFill>
                  <a:srgbClr val="FFFF00"/>
                </a:solidFill>
                <a:effectLst/>
              </a:rPr>
              <a:t> </a:t>
            </a:r>
            <a:r>
              <a:rPr lang="ru-RU" sz="4100" b="1" kern="120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100" b="1" kern="120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491880" y="2420888"/>
            <a:ext cx="5194920" cy="3532237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ru-RU" sz="2400" dirty="0">
                <a:solidFill>
                  <a:srgbClr val="FFC000"/>
                </a:solidFill>
                <a:effectLst/>
                <a:latin typeface="Arial"/>
              </a:rPr>
              <a:t>Решение Совета Ассоциации «Национальное объединение строителей»   </a:t>
            </a:r>
            <a:r>
              <a:rPr lang="ru-RU" sz="2400" dirty="0">
                <a:solidFill>
                  <a:srgbClr val="FFC000"/>
                </a:solidFill>
              </a:rPr>
              <a:t/>
            </a:r>
            <a:br>
              <a:rPr lang="ru-RU" sz="2400" dirty="0">
                <a:solidFill>
                  <a:srgbClr val="FFC000"/>
                </a:solidFill>
              </a:rPr>
            </a:br>
            <a:r>
              <a:rPr lang="ru-RU" sz="2400" dirty="0">
                <a:solidFill>
                  <a:srgbClr val="FFC000"/>
                </a:solidFill>
                <a:effectLst/>
                <a:latin typeface="Arial"/>
              </a:rPr>
              <a:t>от 12.02.2015, протокол № 65   </a:t>
            </a:r>
            <a:r>
              <a:rPr lang="ru-RU" sz="2400" dirty="0">
                <a:solidFill>
                  <a:srgbClr val="FFC000"/>
                </a:solidFill>
              </a:rPr>
              <a:t/>
            </a:r>
            <a:br>
              <a:rPr lang="ru-RU" sz="2400" dirty="0">
                <a:solidFill>
                  <a:srgbClr val="FFC000"/>
                </a:solidFill>
              </a:rPr>
            </a:br>
            <a:r>
              <a:rPr lang="ru-RU" sz="2400" dirty="0">
                <a:solidFill>
                  <a:srgbClr val="FFC000"/>
                </a:solidFill>
                <a:effectLst/>
                <a:latin typeface="Arial"/>
              </a:rPr>
              <a:t>Зарегистрирован в Геральдическом совете при Президенте Российской Федерации </a:t>
            </a:r>
            <a:br>
              <a:rPr lang="ru-RU" sz="2400" dirty="0">
                <a:solidFill>
                  <a:srgbClr val="FFC000"/>
                </a:solidFill>
                <a:effectLst/>
                <a:latin typeface="Arial"/>
              </a:rPr>
            </a:br>
            <a:r>
              <a:rPr lang="ru-RU" sz="2400" dirty="0">
                <a:solidFill>
                  <a:srgbClr val="FFC000"/>
                </a:solidFill>
                <a:effectLst/>
                <a:latin typeface="Arial"/>
              </a:rPr>
              <a:t>№ B72-2-236/1005 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4098" name="Picture 2" descr="http://nostroy.ru/nostroy/ob_obedinenii/nagrady-associacii/images/B72-2-236_1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52" y="2420888"/>
            <a:ext cx="25922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6409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rgbClr val="FFFF00"/>
                </a:solidFill>
              </a:rPr>
              <a:t>1. </a:t>
            </a:r>
            <a:r>
              <a:rPr lang="ru-RU" sz="2300" b="1" dirty="0" smtClean="0"/>
              <a:t>Звание </a:t>
            </a:r>
            <a:r>
              <a:rPr lang="ru-RU" sz="2300" b="1" dirty="0"/>
              <a:t>Ассоциации </a:t>
            </a:r>
            <a:r>
              <a:rPr lang="ru-RU" sz="2300" dirty="0"/>
              <a:t>«Национальное объединение строителей» </a:t>
            </a:r>
            <a:r>
              <a:rPr lang="ru-RU" sz="2300" b="1" dirty="0">
                <a:solidFill>
                  <a:srgbClr val="FFFF00"/>
                </a:solidFill>
              </a:rPr>
              <a:t>«Лучший инженер» </a:t>
            </a:r>
            <a:r>
              <a:rPr lang="ru-RU" sz="2300" b="1" dirty="0"/>
              <a:t>присваивается высококвалифицированным специалистам</a:t>
            </a:r>
            <a:r>
              <a:rPr lang="ru-RU" sz="2300" dirty="0"/>
              <a:t>, имеющим высшее техническое образование, занятым инженерной деятельностью в строительных организациях, добившимся существенных профессиональных результатов в повышении производительности труда, внедрении в производство новейших достижений науки и техники, внедрении изобретений и рационализаторских предложений. </a:t>
            </a:r>
            <a:endParaRPr lang="ru-RU" sz="2300" dirty="0" smtClean="0"/>
          </a:p>
          <a:p>
            <a:r>
              <a:rPr lang="ru-RU" sz="2300" dirty="0" smtClean="0">
                <a:solidFill>
                  <a:srgbClr val="FFFF00"/>
                </a:solidFill>
              </a:rPr>
              <a:t>2</a:t>
            </a:r>
            <a:r>
              <a:rPr lang="ru-RU" sz="2300" dirty="0">
                <a:solidFill>
                  <a:srgbClr val="FFFF00"/>
                </a:solidFill>
              </a:rPr>
              <a:t>.</a:t>
            </a:r>
            <a:r>
              <a:rPr lang="ru-RU" sz="2300" dirty="0"/>
              <a:t> Лицам, удостоенным звания Ассоциации «Национальное объединение строителей» «Лучший инженер», вручается нагрудный знак к этому званию «Лучший инженер». </a:t>
            </a:r>
            <a:endParaRPr lang="ru-RU" sz="2300" dirty="0" smtClean="0"/>
          </a:p>
          <a:p>
            <a:r>
              <a:rPr lang="ru-RU" sz="2300" dirty="0" smtClean="0">
                <a:solidFill>
                  <a:srgbClr val="FFFF00"/>
                </a:solidFill>
              </a:rPr>
              <a:t>3</a:t>
            </a:r>
            <a:r>
              <a:rPr lang="ru-RU" sz="2300" dirty="0">
                <a:solidFill>
                  <a:srgbClr val="FFFF00"/>
                </a:solidFill>
              </a:rPr>
              <a:t>. </a:t>
            </a:r>
            <a:r>
              <a:rPr lang="ru-RU" sz="2300" dirty="0"/>
              <a:t>Звание Ассоциации «Национальное объединение строителей» «Лучший инженер» присваивается работникам, имеющим стаж работы в строительных организациях не менее десяти лет. </a:t>
            </a:r>
            <a:endParaRPr lang="ru-RU" sz="2300" dirty="0" smtClean="0"/>
          </a:p>
          <a:p>
            <a:r>
              <a:rPr lang="ru-RU" sz="2300" dirty="0" smtClean="0">
                <a:solidFill>
                  <a:srgbClr val="FFFF00"/>
                </a:solidFill>
              </a:rPr>
              <a:t>4</a:t>
            </a:r>
            <a:r>
              <a:rPr lang="ru-RU" sz="2300" dirty="0">
                <a:solidFill>
                  <a:srgbClr val="FFFF00"/>
                </a:solidFill>
              </a:rPr>
              <a:t>. </a:t>
            </a:r>
            <a:r>
              <a:rPr lang="ru-RU" sz="2300" dirty="0"/>
              <a:t>Повторно награждение нагрудным знаком не производится.</a:t>
            </a:r>
          </a:p>
        </p:txBody>
      </p:sp>
    </p:spTree>
    <p:extLst>
      <p:ext uri="{BB962C8B-B14F-4D97-AF65-F5344CB8AC3E}">
        <p14:creationId xmlns:p14="http://schemas.microsoft.com/office/powerpoint/2010/main" val="1062423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C000"/>
                </a:solidFill>
                <a:effectLst/>
              </a:rPr>
              <a:t>Почетный знак  </a:t>
            </a:r>
            <a:br>
              <a:rPr lang="ru-RU" sz="2800" b="1" dirty="0">
                <a:solidFill>
                  <a:srgbClr val="FFC000"/>
                </a:solidFill>
                <a:effectLst/>
              </a:rPr>
            </a:br>
            <a:r>
              <a:rPr lang="ru-RU" sz="2800" b="1" dirty="0">
                <a:solidFill>
                  <a:srgbClr val="FFC000"/>
                </a:solidFill>
                <a:effectLst/>
              </a:rPr>
              <a:t>«За профессионализм и деловую репутацию» </a:t>
            </a:r>
            <a:r>
              <a:rPr lang="ru-RU" sz="3200" b="1" kern="1200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200" b="1" kern="1200" dirty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499992" y="2357821"/>
            <a:ext cx="3960440" cy="3632845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/>
              </a:rPr>
              <a:t>Решение Совета Ассоциации «Национальное объединение строителей»   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/>
              </a:rPr>
              <a:t>от 12.02.2015, 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/>
              </a:rPr>
              <a:t>                          протокол 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/>
              </a:rPr>
              <a:t>№ 65 </a:t>
            </a:r>
            <a:endParaRPr lang="ru-RU" sz="2000" dirty="0" smtClean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/>
            </a:endParaRP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ru-RU" sz="2000" dirty="0">
                <a:solidFill>
                  <a:srgbClr val="FFC000"/>
                </a:solidFill>
                <a:effectLst/>
                <a:latin typeface="Arial"/>
              </a:rPr>
              <a:t>  </a:t>
            </a:r>
            <a:r>
              <a:rPr lang="ru-RU" sz="2000" dirty="0">
                <a:solidFill>
                  <a:srgbClr val="FFC000"/>
                </a:solidFill>
              </a:rPr>
              <a:t/>
            </a:r>
            <a:br>
              <a:rPr lang="ru-RU" sz="2000" dirty="0">
                <a:solidFill>
                  <a:srgbClr val="FFC000"/>
                </a:solidFill>
              </a:rPr>
            </a:b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/>
              </a:rPr>
              <a:t>Зарегистрирован 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/>
              </a:rPr>
              <a:t>                               в 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/>
              </a:rPr>
              <a:t>Геральдическом совете при Президенте Российской Федерации </a:t>
            </a:r>
            <a:b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/>
              </a:rPr>
            </a:br>
            <a:r>
              <a:rPr lang="ru-RU" sz="2000" dirty="0">
                <a:effectLst/>
                <a:latin typeface="Arial"/>
              </a:rPr>
              <a:t>№ B72-2-236/1003 </a:t>
            </a:r>
            <a:endParaRPr lang="ru-RU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331685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7346"/>
            <a:ext cx="85689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1. Почетным </a:t>
            </a:r>
            <a:r>
              <a:rPr lang="ru-RU" sz="2200" dirty="0"/>
              <a:t>знаком Ассоциации «Национальное объединение строителей» «За профессионализм и деловую репутацию» (далее – Почетный знак) награждаются работники строительных организаций, специалисты саморегулируемых организаций, научные деятели в области строительства, государственные и муниципальные служащие, иные физические лица, юридические лица и индивидуальные предприниматели: </a:t>
            </a:r>
            <a:r>
              <a:rPr lang="ru-RU" sz="2200" dirty="0" smtClean="0"/>
              <a:t>                                                                                             -   за </a:t>
            </a:r>
            <a:r>
              <a:rPr lang="ru-RU" sz="2200" dirty="0"/>
              <a:t>высокие профессиональные достижения; </a:t>
            </a:r>
            <a:endParaRPr lang="ru-RU" sz="2200" dirty="0" smtClean="0"/>
          </a:p>
          <a:p>
            <a:pPr marL="342900" indent="-342900">
              <a:buFontTx/>
              <a:buChar char="-"/>
            </a:pPr>
            <a:r>
              <a:rPr lang="ru-RU" sz="2200" dirty="0" smtClean="0"/>
              <a:t>за </a:t>
            </a:r>
            <a:r>
              <a:rPr lang="ru-RU" sz="2200" dirty="0"/>
              <a:t>безупречную деловую репутацию; </a:t>
            </a:r>
            <a:endParaRPr lang="ru-RU" sz="2200" dirty="0" smtClean="0"/>
          </a:p>
          <a:p>
            <a:pPr marL="342900" indent="-342900">
              <a:buFontTx/>
              <a:buChar char="-"/>
            </a:pPr>
            <a:r>
              <a:rPr lang="ru-RU" sz="2200" dirty="0" smtClean="0"/>
              <a:t>за </a:t>
            </a:r>
            <a:r>
              <a:rPr lang="ru-RU" sz="2200" dirty="0"/>
              <a:t>достижение высоких производственно-экономических показателей в работе; </a:t>
            </a:r>
            <a:endParaRPr lang="ru-RU" sz="2200" dirty="0" smtClean="0"/>
          </a:p>
          <a:p>
            <a:pPr marL="342900" indent="-342900">
              <a:buFontTx/>
              <a:buChar char="-"/>
            </a:pPr>
            <a:r>
              <a:rPr lang="ru-RU" sz="2200" dirty="0" smtClean="0"/>
              <a:t>за </a:t>
            </a:r>
            <a:r>
              <a:rPr lang="ru-RU" sz="2200" dirty="0"/>
              <a:t>лидирующую позицию на рынке строительных услуг; </a:t>
            </a:r>
            <a:endParaRPr lang="ru-RU" sz="2200" dirty="0" smtClean="0"/>
          </a:p>
          <a:p>
            <a:pPr marL="342900" indent="-342900">
              <a:buFontTx/>
              <a:buChar char="-"/>
            </a:pPr>
            <a:r>
              <a:rPr lang="ru-RU" sz="2200" dirty="0" smtClean="0"/>
              <a:t>за </a:t>
            </a:r>
            <a:r>
              <a:rPr lang="ru-RU" sz="2200" dirty="0"/>
              <a:t>многолетний плодотворный труд и успехи, достигнутые </a:t>
            </a:r>
            <a:r>
              <a:rPr lang="ru-RU" sz="2200" dirty="0" smtClean="0"/>
              <a:t>                           в </a:t>
            </a:r>
            <a:r>
              <a:rPr lang="ru-RU" sz="2200" dirty="0"/>
              <a:t>строительной отрасли. </a:t>
            </a:r>
            <a:endParaRPr lang="ru-RU" sz="2200" dirty="0" smtClean="0"/>
          </a:p>
          <a:p>
            <a:pPr marL="342900" indent="-342900">
              <a:buFontTx/>
              <a:buChar char="-"/>
            </a:pPr>
            <a:r>
              <a:rPr lang="ru-RU" sz="2200" dirty="0" smtClean="0"/>
              <a:t>2</a:t>
            </a:r>
            <a:r>
              <a:rPr lang="ru-RU" sz="2200" dirty="0"/>
              <a:t>. </a:t>
            </a:r>
            <a:r>
              <a:rPr lang="ru-RU" sz="2200" b="1" dirty="0"/>
              <a:t>Повторное награждение Почетным знаком </a:t>
            </a:r>
            <a:r>
              <a:rPr lang="ru-RU" sz="2200" b="1" dirty="0" smtClean="0"/>
              <a:t>                                   «</a:t>
            </a:r>
            <a:r>
              <a:rPr lang="ru-RU" sz="2200" b="1" dirty="0"/>
              <a:t>За профессионализм и деловую репутацию» </a:t>
            </a:r>
            <a:r>
              <a:rPr lang="ru-RU" sz="2200" b="1" dirty="0" smtClean="0"/>
              <a:t>                         не </a:t>
            </a:r>
            <a:r>
              <a:rPr lang="ru-RU" sz="2200" b="1" dirty="0"/>
              <a:t>производится.</a:t>
            </a:r>
          </a:p>
        </p:txBody>
      </p:sp>
    </p:spTree>
    <p:extLst>
      <p:ext uri="{BB962C8B-B14F-4D97-AF65-F5344CB8AC3E}">
        <p14:creationId xmlns:p14="http://schemas.microsoft.com/office/powerpoint/2010/main" val="3297609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92D050"/>
                </a:solidFill>
                <a:effectLst/>
              </a:rPr>
              <a:t>Благодарность Президента</a:t>
            </a:r>
            <a:r>
              <a:rPr lang="ru-RU" sz="4000" b="1" dirty="0">
                <a:solidFill>
                  <a:srgbClr val="22232F"/>
                </a:solidFill>
                <a:effectLst/>
              </a:rPr>
              <a:t> </a:t>
            </a:r>
            <a:r>
              <a:rPr lang="ru-RU" sz="4000" dirty="0">
                <a:solidFill>
                  <a:srgbClr val="22232F"/>
                </a:solidFill>
                <a:effectLst/>
              </a:rPr>
              <a:t> </a:t>
            </a:r>
            <a:r>
              <a:rPr lang="ru-RU" sz="4100" b="1" kern="120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100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95936" y="1988840"/>
            <a:ext cx="4752528" cy="3231753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ru-RU" sz="2400" dirty="0">
                <a:solidFill>
                  <a:srgbClr val="92D050"/>
                </a:solidFill>
                <a:effectLst/>
                <a:latin typeface="Arial"/>
              </a:rPr>
              <a:t>Решение Совета Ассоциации «Национальное объединение строителей»  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effectLst/>
                <a:latin typeface="Arial"/>
              </a:rPr>
              <a:t>от 12.02.2015, </a:t>
            </a:r>
            <a:endParaRPr lang="ru-RU" sz="2400" dirty="0" smtClean="0">
              <a:effectLst/>
              <a:latin typeface="Arial"/>
            </a:endParaRP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ru-RU" sz="2400" dirty="0" smtClean="0">
                <a:effectLst/>
                <a:latin typeface="Arial"/>
              </a:rPr>
              <a:t>            протокол </a:t>
            </a:r>
            <a:r>
              <a:rPr lang="ru-RU" sz="2400" dirty="0">
                <a:effectLst/>
                <a:latin typeface="Arial"/>
              </a:rPr>
              <a:t>№ 65. </a:t>
            </a:r>
            <a:r>
              <a:rPr lang="ru-RU" sz="2400" dirty="0">
                <a:solidFill>
                  <a:srgbClr val="22232F"/>
                </a:solidFill>
                <a:effectLst/>
                <a:latin typeface="Arial"/>
              </a:rPr>
              <a:t>             </a:t>
            </a:r>
            <a:r>
              <a:rPr lang="ru-RU" sz="2400" dirty="0">
                <a:solidFill>
                  <a:srgbClr val="ACACAC"/>
                </a:solidFill>
                <a:effectLst/>
                <a:latin typeface="Arial"/>
              </a:rPr>
              <a:t> </a:t>
            </a:r>
            <a:br>
              <a:rPr lang="ru-RU" sz="2400" dirty="0">
                <a:solidFill>
                  <a:srgbClr val="ACACAC"/>
                </a:solidFill>
                <a:effectLst/>
                <a:latin typeface="Arial"/>
              </a:rPr>
            </a:br>
            <a:r>
              <a:rPr lang="ru-RU" sz="2400" dirty="0">
                <a:solidFill>
                  <a:srgbClr val="92D050"/>
                </a:solidFill>
                <a:effectLst/>
                <a:latin typeface="Arial"/>
              </a:rPr>
              <a:t>Зарегистрирован </a:t>
            </a:r>
            <a:r>
              <a:rPr lang="ru-RU" sz="2400" dirty="0" smtClean="0">
                <a:solidFill>
                  <a:srgbClr val="92D050"/>
                </a:solidFill>
                <a:effectLst/>
                <a:latin typeface="Arial"/>
              </a:rPr>
              <a:t>                                       в </a:t>
            </a:r>
            <a:r>
              <a:rPr lang="ru-RU" sz="2400" dirty="0">
                <a:solidFill>
                  <a:srgbClr val="92D050"/>
                </a:solidFill>
                <a:effectLst/>
                <a:latin typeface="Arial"/>
              </a:rPr>
              <a:t>Геральдическом совете при Президенте Российской Федерации </a:t>
            </a:r>
            <a:br>
              <a:rPr lang="ru-RU" sz="2400" dirty="0">
                <a:solidFill>
                  <a:srgbClr val="92D050"/>
                </a:solidFill>
                <a:effectLst/>
                <a:latin typeface="Arial"/>
              </a:rPr>
            </a:br>
            <a:r>
              <a:rPr lang="ru-RU" sz="2400" dirty="0">
                <a:effectLst/>
                <a:latin typeface="Arial"/>
              </a:rPr>
              <a:t>№ B72-2-236/1006 </a:t>
            </a:r>
            <a:endParaRPr lang="ru-RU" sz="2000" dirty="0"/>
          </a:p>
        </p:txBody>
      </p:sp>
      <p:pic>
        <p:nvPicPr>
          <p:cNvPr id="4" name="Picture 2" descr="http://nostroy.ru/nostroy/ob_obedinenii/nagrady-associacii/images/Blagodarnost%20Preziden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240360" cy="422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8497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92D050"/>
                </a:solidFill>
              </a:rPr>
              <a:t>Благодарность </a:t>
            </a:r>
            <a:r>
              <a:rPr lang="ru-RU" sz="2000" b="1" dirty="0">
                <a:solidFill>
                  <a:srgbClr val="92D050"/>
                </a:solidFill>
              </a:rPr>
              <a:t>Президента Ассоциации </a:t>
            </a:r>
            <a:r>
              <a:rPr lang="ru-RU" sz="2000" dirty="0"/>
              <a:t>«Национальное объединение строителей» (далее – Благодарность) является формой поощрения: </a:t>
            </a: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за </a:t>
            </a:r>
            <a:r>
              <a:rPr lang="ru-RU" sz="2000" dirty="0"/>
              <a:t>многолетнюю и плодотворную работу; </a:t>
            </a: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за </a:t>
            </a:r>
            <a:r>
              <a:rPr lang="ru-RU" sz="2000" dirty="0"/>
              <a:t>добросовестное исполнение должностных обязанностей; </a:t>
            </a: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за </a:t>
            </a:r>
            <a:r>
              <a:rPr lang="ru-RU" sz="2000" dirty="0"/>
              <a:t>участие в выполнении работ особой сложности и исполнение отдельных заданий на высоком профессиональном уровне; </a:t>
            </a: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за </a:t>
            </a:r>
            <a:r>
              <a:rPr lang="ru-RU" sz="2000" dirty="0"/>
              <a:t>активную и действенную помощь в проведении мероприятий, организуемых Ассоциацией; </a:t>
            </a: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за </a:t>
            </a:r>
            <a:r>
              <a:rPr lang="ru-RU" sz="2000" dirty="0"/>
              <a:t>иные личные заслуги и достижения. </a:t>
            </a:r>
            <a:endParaRPr lang="ru-RU" sz="2000" dirty="0" smtClean="0"/>
          </a:p>
          <a:p>
            <a:r>
              <a:rPr lang="ru-RU" sz="2000" dirty="0" smtClean="0"/>
              <a:t>2</a:t>
            </a:r>
            <a:r>
              <a:rPr lang="ru-RU" sz="2000" dirty="0"/>
              <a:t>. Благодарность может объявляться также </a:t>
            </a:r>
            <a:r>
              <a:rPr lang="ru-RU" sz="2000" b="1" dirty="0">
                <a:solidFill>
                  <a:srgbClr val="92D050"/>
                </a:solidFill>
              </a:rPr>
              <a:t>по случаю профессиональных праздников и юбилейных дат. </a:t>
            </a:r>
            <a:endParaRPr lang="ru-RU" sz="2000" b="1" dirty="0" smtClean="0">
              <a:solidFill>
                <a:srgbClr val="92D050"/>
              </a:solidFill>
            </a:endParaRPr>
          </a:p>
          <a:p>
            <a:r>
              <a:rPr lang="ru-RU" sz="2000" dirty="0" smtClean="0"/>
              <a:t>3</a:t>
            </a:r>
            <a:r>
              <a:rPr lang="ru-RU" sz="2000" dirty="0"/>
              <a:t>. Благодарность может объявляться работникам строительных организаций, </a:t>
            </a:r>
            <a:r>
              <a:rPr lang="ru-RU" sz="2000" dirty="0">
                <a:solidFill>
                  <a:srgbClr val="92D050"/>
                </a:solidFill>
              </a:rPr>
              <a:t>специалистам саморегулируемых организаций</a:t>
            </a:r>
            <a:r>
              <a:rPr lang="ru-RU" sz="2000" dirty="0"/>
              <a:t>, научным деятелям в области строительства, государственным и муниципальным служащим, иным физическим лицам, юридическим лицам и индивидуальным предпринимателям. </a:t>
            </a:r>
            <a:endParaRPr lang="ru-RU" sz="2000" dirty="0" smtClean="0"/>
          </a:p>
          <a:p>
            <a:r>
              <a:rPr lang="ru-RU" sz="2000" dirty="0" smtClean="0"/>
              <a:t>4</a:t>
            </a:r>
            <a:r>
              <a:rPr lang="ru-RU" sz="2000" dirty="0"/>
              <a:t>. Повторное объявление Благодарности допускается за новые заслуги, но не ранее чем через год после предыдущего объявления.</a:t>
            </a:r>
          </a:p>
        </p:txBody>
      </p:sp>
    </p:spTree>
    <p:extLst>
      <p:ext uri="{BB962C8B-B14F-4D97-AF65-F5344CB8AC3E}">
        <p14:creationId xmlns:p14="http://schemas.microsoft.com/office/powerpoint/2010/main" val="440058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9933FF"/>
                </a:solidFill>
                <a:effectLst/>
                <a:ea typeface="+mn-ea"/>
                <a:cs typeface="+mn-cs"/>
              </a:rPr>
              <a:t>Почетная грамота</a:t>
            </a:r>
            <a:r>
              <a:rPr lang="ru-RU" sz="6000" b="1" kern="1200" dirty="0" smtClean="0">
                <a:ln w="6350">
                  <a:noFill/>
                </a:ln>
                <a:solidFill>
                  <a:srgbClr val="9933F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6000" b="1" kern="1200" dirty="0">
              <a:ln w="6350">
                <a:noFill/>
              </a:ln>
              <a:solidFill>
                <a:srgbClr val="9933FF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674" name="Объект 2"/>
          <p:cNvSpPr>
            <a:spLocks noGrp="1"/>
          </p:cNvSpPr>
          <p:nvPr>
            <p:ph idx="4294967295"/>
          </p:nvPr>
        </p:nvSpPr>
        <p:spPr>
          <a:xfrm>
            <a:off x="5364088" y="2204864"/>
            <a:ext cx="3600400" cy="3383707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sz="1800" dirty="0" smtClean="0">
                <a:solidFill>
                  <a:srgbClr val="CC66FF"/>
                </a:solidFill>
                <a:effectLst/>
                <a:latin typeface="Arial"/>
              </a:rPr>
              <a:t>Решение </a:t>
            </a:r>
            <a:r>
              <a:rPr lang="ru-RU" sz="1800" dirty="0">
                <a:solidFill>
                  <a:srgbClr val="CC66FF"/>
                </a:solidFill>
                <a:effectLst/>
                <a:latin typeface="Arial"/>
              </a:rPr>
              <a:t>Совета Ассоциации «Национальное объединение строителей»   </a:t>
            </a:r>
            <a:r>
              <a:rPr lang="ru-RU" sz="1800" dirty="0">
                <a:solidFill>
                  <a:srgbClr val="CC66FF"/>
                </a:solidFill>
              </a:rPr>
              <a:t/>
            </a:r>
            <a:br>
              <a:rPr lang="ru-RU" sz="1800" dirty="0">
                <a:solidFill>
                  <a:srgbClr val="CC66FF"/>
                </a:solidFill>
              </a:rPr>
            </a:br>
            <a:r>
              <a:rPr lang="ru-RU" sz="1800" dirty="0">
                <a:solidFill>
                  <a:srgbClr val="CC66FF"/>
                </a:solidFill>
                <a:effectLst/>
                <a:latin typeface="Arial"/>
              </a:rPr>
              <a:t>от 12.02.2015, </a:t>
            </a:r>
            <a:r>
              <a:rPr lang="ru-RU" sz="1800" dirty="0" smtClean="0">
                <a:solidFill>
                  <a:srgbClr val="CC66FF"/>
                </a:solidFill>
                <a:effectLst/>
                <a:latin typeface="Arial"/>
              </a:rPr>
              <a:t>                           протокол </a:t>
            </a:r>
            <a:r>
              <a:rPr lang="ru-RU" sz="1800" dirty="0">
                <a:solidFill>
                  <a:srgbClr val="CC66FF"/>
                </a:solidFill>
                <a:effectLst/>
                <a:latin typeface="Arial"/>
              </a:rPr>
              <a:t>№ 65.  </a:t>
            </a:r>
            <a:r>
              <a:rPr lang="ru-RU" sz="1800" dirty="0">
                <a:solidFill>
                  <a:srgbClr val="CC66FF"/>
                </a:solidFill>
              </a:rPr>
              <a:t/>
            </a:r>
            <a:br>
              <a:rPr lang="ru-RU" sz="1800" dirty="0">
                <a:solidFill>
                  <a:srgbClr val="CC66FF"/>
                </a:solidFill>
              </a:rPr>
            </a:br>
            <a:r>
              <a:rPr lang="ru-RU" sz="1800" dirty="0">
                <a:solidFill>
                  <a:srgbClr val="CC66FF"/>
                </a:solidFill>
                <a:effectLst/>
                <a:latin typeface="Arial"/>
              </a:rPr>
              <a:t>Зарегистрирован в Геральдическом совете при Президенте Российской Федерации </a:t>
            </a:r>
            <a:br>
              <a:rPr lang="ru-RU" sz="1800" dirty="0">
                <a:solidFill>
                  <a:srgbClr val="CC66FF"/>
                </a:solidFill>
                <a:effectLst/>
                <a:latin typeface="Arial"/>
              </a:rPr>
            </a:br>
            <a:r>
              <a:rPr lang="ru-RU" sz="1800" dirty="0">
                <a:effectLst/>
                <a:latin typeface="Arial"/>
              </a:rPr>
              <a:t>№ B72-2-236/1007</a:t>
            </a:r>
            <a:r>
              <a:rPr lang="ru-RU" dirty="0">
                <a:effectLst/>
                <a:latin typeface="Arial"/>
              </a:rPr>
              <a:t> </a:t>
            </a:r>
            <a:endParaRPr lang="ru-RU" dirty="0"/>
          </a:p>
        </p:txBody>
      </p:sp>
      <p:pic>
        <p:nvPicPr>
          <p:cNvPr id="3" name="Picture 2" descr="http://nostroy.ru/nostroy/ob_obedinenii/nagrady-associacii/images/Gramo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4825439" cy="337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712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9568" y="404664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kern="120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kern="1200" dirty="0">
                <a:solidFill>
                  <a:srgbClr val="CCFF33"/>
                </a:solidFill>
                <a:effectLst/>
                <a:latin typeface="Tahoma" pitchFamily="34" charset="0"/>
                <a:ea typeface="+mn-ea"/>
                <a:cs typeface="+mn-cs"/>
              </a:rPr>
              <a:t>Почетной грамотой Ассоциации «Национальное объединение строителей» </a:t>
            </a:r>
            <a:r>
              <a:rPr lang="ru-RU" sz="2000" kern="1200" dirty="0">
                <a:solidFill>
                  <a:srgbClr val="CCFF33"/>
                </a:solidFill>
                <a:effectLst/>
                <a:latin typeface="Tahoma" pitchFamily="34" charset="0"/>
                <a:ea typeface="+mn-ea"/>
                <a:cs typeface="+mn-cs"/>
              </a:rPr>
              <a:t>(далее – Почетная грамота) награждаются работники строительных организаций, специалисты саморегулируемых организаций, научные деятели в области строительства, государственные и муниципальные служащие, иные физические лица, юридические лица и индивидуальные предприниматели:</a:t>
            </a:r>
            <a:endParaRPr lang="ru-RU" kern="1200" dirty="0">
              <a:ln w="6350">
                <a:noFill/>
              </a:ln>
              <a:solidFill>
                <a:srgbClr val="CCFF33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419475" y="1557338"/>
            <a:ext cx="5113338" cy="470852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3000" dirty="0" smtClean="0"/>
              <a:t> </a:t>
            </a:r>
            <a:endParaRPr lang="ru-RU" sz="3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060848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за </a:t>
            </a:r>
            <a:r>
              <a:rPr lang="ru-RU" dirty="0"/>
              <a:t>достигнутые успехи в работе; </a:t>
            </a:r>
            <a:endParaRPr lang="ru-RU" dirty="0" smtClean="0"/>
          </a:p>
          <a:p>
            <a:r>
              <a:rPr lang="ru-RU" dirty="0" smtClean="0"/>
              <a:t>- за </a:t>
            </a:r>
            <a:r>
              <a:rPr lang="ru-RU" dirty="0"/>
              <a:t>высокое профессиональное мастерство и безупречный труд; </a:t>
            </a:r>
            <a:endParaRPr lang="ru-RU" dirty="0" smtClean="0"/>
          </a:p>
          <a:p>
            <a:r>
              <a:rPr lang="ru-RU" dirty="0" smtClean="0"/>
              <a:t>- за </a:t>
            </a:r>
            <a:r>
              <a:rPr lang="ru-RU" dirty="0"/>
              <a:t>оказание содействия и помощи Ассоциации в выполнении уставных целей и приоритетных направлений; </a:t>
            </a:r>
            <a:endParaRPr lang="ru-RU" dirty="0" smtClean="0"/>
          </a:p>
          <a:p>
            <a:r>
              <a:rPr lang="ru-RU" dirty="0" smtClean="0"/>
              <a:t>- за </a:t>
            </a:r>
            <a:r>
              <a:rPr lang="ru-RU" dirty="0"/>
              <a:t>вклад в развитие института саморегулирования в строительной сфере; </a:t>
            </a:r>
            <a:endParaRPr lang="ru-RU" dirty="0" smtClean="0"/>
          </a:p>
          <a:p>
            <a:r>
              <a:rPr lang="ru-RU" dirty="0" smtClean="0"/>
              <a:t>- за </a:t>
            </a:r>
            <a:r>
              <a:rPr lang="ru-RU" dirty="0"/>
              <a:t>личный вклад в подготовку, переподготовку и повышение квалификации специалистов для предприятий строительного комплекса, и иные профессиональные достижения.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Почетной грамотой награждаются физические лица, юридические лица, индивидуальные предприниматели, имеющие стаж работы в строительной отрасли либо в области саморегулирования в строительстве не менее трех лет.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Повторное награждение Почетной грамотой может производиться не ранее чем через два года после предыдущего награждения.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kern="120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100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650" name="Объект 2"/>
          <p:cNvSpPr>
            <a:spLocks noGrp="1"/>
          </p:cNvSpPr>
          <p:nvPr>
            <p:ph idx="4294967295"/>
          </p:nvPr>
        </p:nvSpPr>
        <p:spPr>
          <a:xfrm>
            <a:off x="4355976" y="2636912"/>
            <a:ext cx="4172619" cy="3316213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sz="2400" dirty="0">
                <a:solidFill>
                  <a:srgbClr val="ACACAC"/>
                </a:solidFill>
                <a:effectLst/>
                <a:latin typeface="Arial"/>
              </a:rPr>
              <a:t>Решение Совета Национального объединения строителей </a:t>
            </a:r>
            <a:r>
              <a:rPr lang="ru-RU" sz="2400" dirty="0">
                <a:solidFill>
                  <a:srgbClr val="22232F"/>
                </a:solidFill>
                <a:effectLst/>
                <a:latin typeface="Arial"/>
              </a:rPr>
              <a:t>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ACACAC"/>
                </a:solidFill>
                <a:effectLst/>
                <a:latin typeface="Arial"/>
              </a:rPr>
              <a:t>от 25.05.2012, </a:t>
            </a:r>
            <a:r>
              <a:rPr lang="ru-RU" sz="2400" dirty="0" smtClean="0">
                <a:solidFill>
                  <a:srgbClr val="ACACAC"/>
                </a:solidFill>
                <a:effectLst/>
                <a:latin typeface="Arial"/>
              </a:rPr>
              <a:t>                     протокол </a:t>
            </a:r>
            <a:r>
              <a:rPr lang="ru-RU" sz="2400" dirty="0">
                <a:solidFill>
                  <a:srgbClr val="ACACAC"/>
                </a:solidFill>
                <a:effectLst/>
                <a:latin typeface="Arial"/>
              </a:rPr>
              <a:t>№ 29</a:t>
            </a:r>
            <a:r>
              <a:rPr lang="ru-RU" sz="2400" dirty="0">
                <a:solidFill>
                  <a:srgbClr val="22232F"/>
                </a:solidFill>
                <a:effectLst/>
                <a:latin typeface="Arial"/>
              </a:rPr>
              <a:t> 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Picture 2" descr="http://nostroy.ru/nostroy/ob_obedinenii/nagrady-associacii/images/med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99464"/>
            <a:ext cx="2592288" cy="398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332656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3300"/>
                </a:solidFill>
                <a:latin typeface="Arial"/>
              </a:rPr>
              <a:t>Нагрудный знак </a:t>
            </a:r>
            <a:r>
              <a:rPr lang="ru-RU" sz="3200" b="1" dirty="0" smtClean="0">
                <a:solidFill>
                  <a:srgbClr val="FF3300"/>
                </a:solidFill>
                <a:latin typeface="Arial"/>
              </a:rPr>
              <a:t>                                                      «</a:t>
            </a:r>
            <a:r>
              <a:rPr lang="ru-RU" sz="3200" b="1" dirty="0">
                <a:solidFill>
                  <a:srgbClr val="FF3300"/>
                </a:solidFill>
                <a:latin typeface="Arial"/>
              </a:rPr>
              <a:t>За заслуги» саморегулирования </a:t>
            </a:r>
            <a:br>
              <a:rPr lang="ru-RU" sz="3200" b="1" dirty="0">
                <a:solidFill>
                  <a:srgbClr val="FF3300"/>
                </a:solidFill>
                <a:latin typeface="Arial"/>
              </a:rPr>
            </a:br>
            <a:r>
              <a:rPr lang="ru-RU" sz="3200" b="1" dirty="0">
                <a:solidFill>
                  <a:srgbClr val="FF3300"/>
                </a:solidFill>
                <a:latin typeface="Arial"/>
              </a:rPr>
              <a:t>в строительстве  </a:t>
            </a:r>
            <a:r>
              <a:rPr lang="ru-RU" sz="3200" dirty="0">
                <a:solidFill>
                  <a:srgbClr val="FF3300"/>
                </a:solidFill>
                <a:latin typeface="Arial"/>
              </a:rPr>
              <a:t>  </a:t>
            </a:r>
            <a:endParaRPr lang="ru-RU" sz="32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79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kern="120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100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419475" y="4029165"/>
            <a:ext cx="3528789" cy="223669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3000" dirty="0" smtClean="0"/>
              <a:t> </a:t>
            </a:r>
            <a:endParaRPr lang="ru-RU" sz="3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18864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FFFFFF"/>
                </a:solidFill>
              </a:rPr>
              <a:t>УТВЕРЖДЕНО решением Совета Национального объединения строителей, от 25 мая 2012 г., протокол № 9 (с изменениями от 18 ноября 2014 г., протокол № 61)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484784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ПОЛОЖЕНИЕ О НАГРУДНОМ ЗНАКЕ «ЗА ЗАСЛУГИ» САМОРЕГУЛИРОВАНИЯ В СТРОИТЕЛЬСТВЕ НАЦИОНАЛЬНОГО ОБЪЕДИНЕНИЯ СТРОИТЕЛЕЙ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780928"/>
            <a:ext cx="87702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1</a:t>
            </a:r>
            <a:r>
              <a:rPr lang="ru-RU" dirty="0">
                <a:solidFill>
                  <a:srgbClr val="FFFFFF"/>
                </a:solidFill>
              </a:rPr>
              <a:t>. Нагрудный знак «За Заслуги» саморегулирования в строительстве Национального объединения строителей (далее – Нагрудный знак) </a:t>
            </a:r>
            <a:r>
              <a:rPr lang="ru-RU" b="1" dirty="0">
                <a:solidFill>
                  <a:srgbClr val="FFFF00"/>
                </a:solidFill>
              </a:rPr>
              <a:t>является высшей Наградой Национального объединения строителей Российской Федерации</a:t>
            </a:r>
            <a:r>
              <a:rPr lang="ru-RU" b="1" dirty="0">
                <a:solidFill>
                  <a:srgbClr val="FFFFFF"/>
                </a:solidFill>
              </a:rPr>
              <a:t>. </a:t>
            </a:r>
            <a:r>
              <a:rPr lang="ru-RU" dirty="0">
                <a:solidFill>
                  <a:srgbClr val="FFFFFF"/>
                </a:solidFill>
              </a:rPr>
              <a:t>2. Нагрудным знаком награждаются руководители </a:t>
            </a:r>
            <a:r>
              <a:rPr lang="ru-RU" dirty="0" smtClean="0">
                <a:solidFill>
                  <a:srgbClr val="FFFFFF"/>
                </a:solidFill>
              </a:rPr>
              <a:t>               и </a:t>
            </a:r>
            <a:r>
              <a:rPr lang="ru-RU" dirty="0">
                <a:solidFill>
                  <a:srgbClr val="FFFFFF"/>
                </a:solidFill>
              </a:rPr>
              <a:t>специалисты строительных организаций, саморегулируемых организаций </a:t>
            </a:r>
            <a:r>
              <a:rPr lang="ru-RU" dirty="0" smtClean="0">
                <a:solidFill>
                  <a:srgbClr val="FFFFFF"/>
                </a:solidFill>
              </a:rPr>
              <a:t>                    в </a:t>
            </a:r>
            <a:r>
              <a:rPr lang="ru-RU" dirty="0">
                <a:solidFill>
                  <a:srgbClr val="FFFFFF"/>
                </a:solidFill>
              </a:rPr>
              <a:t>области строительства, иных некоммерческих объединений в области строительства, научные деятели в области строительства, государственные </a:t>
            </a:r>
            <a:r>
              <a:rPr lang="ru-RU" dirty="0" smtClean="0">
                <a:solidFill>
                  <a:srgbClr val="FFFFFF"/>
                </a:solidFill>
              </a:rPr>
              <a:t>                   и </a:t>
            </a:r>
            <a:r>
              <a:rPr lang="ru-RU" dirty="0">
                <a:solidFill>
                  <a:srgbClr val="FFFFFF"/>
                </a:solidFill>
              </a:rPr>
              <a:t>муниципальные служащие, работники государственных и муниципальных организаций, аппаратов Национальных объединений в области строительства, внесшие значительный вклад в развитие саморегулирования в строительной отрасли Российской Федерации и работающие в саморегулировании в сфере строительства не менее трех лет, и, как правило, </a:t>
            </a:r>
            <a:r>
              <a:rPr lang="ru-RU" b="1" dirty="0">
                <a:solidFill>
                  <a:srgbClr val="FFFF00"/>
                </a:solidFill>
              </a:rPr>
              <a:t>ранее награжденные Почетной грамотой Национального объединения строителей.</a:t>
            </a:r>
          </a:p>
        </p:txBody>
      </p:sp>
    </p:spTree>
    <p:extLst>
      <p:ext uri="{BB962C8B-B14F-4D97-AF65-F5344CB8AC3E}">
        <p14:creationId xmlns:p14="http://schemas.microsoft.com/office/powerpoint/2010/main" val="899926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420888"/>
            <a:ext cx="5760640" cy="3461073"/>
          </a:xfrm>
        </p:spPr>
        <p:txBody>
          <a:bodyPr lIns="45720" tIns="0" rIns="45720" bIns="0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effectLst/>
              </a:rPr>
            </a:br>
            <a:r>
              <a:rPr lang="ru-RU" sz="1800" b="1" dirty="0">
                <a:solidFill>
                  <a:srgbClr val="C00000"/>
                </a:solidFill>
                <a:effectLst/>
              </a:rPr>
              <a:t/>
            </a:r>
            <a:br>
              <a:rPr lang="ru-RU" sz="1800" b="1" dirty="0">
                <a:solidFill>
                  <a:srgbClr val="C00000"/>
                </a:solidFill>
                <a:effectLst/>
              </a:rPr>
            </a:br>
            <a:r>
              <a:rPr lang="ru-RU" sz="1800" b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effectLst/>
              </a:rPr>
            </a:br>
            <a:r>
              <a:rPr lang="ru-RU" sz="1800" b="1" dirty="0">
                <a:solidFill>
                  <a:srgbClr val="C00000"/>
                </a:solidFill>
                <a:effectLst/>
              </a:rPr>
              <a:t/>
            </a:r>
            <a:br>
              <a:rPr lang="ru-RU" sz="1800" b="1" dirty="0">
                <a:solidFill>
                  <a:srgbClr val="C00000"/>
                </a:solidFill>
                <a:effectLst/>
              </a:rPr>
            </a:br>
            <a:r>
              <a:rPr lang="ru-RU" sz="1800" b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effectLst/>
              </a:rPr>
            </a:br>
            <a:r>
              <a:rPr lang="ru-RU" sz="1800" b="1" dirty="0">
                <a:solidFill>
                  <a:srgbClr val="C00000"/>
                </a:solidFill>
                <a:effectLst/>
              </a:rPr>
              <a:t/>
            </a:r>
            <a:br>
              <a:rPr lang="ru-RU" sz="1800" b="1" dirty="0">
                <a:solidFill>
                  <a:srgbClr val="C00000"/>
                </a:solidFill>
                <a:effectLst/>
              </a:rPr>
            </a:br>
            <a:r>
              <a:rPr lang="ru-RU" sz="2000" b="1" dirty="0" smtClean="0">
                <a:solidFill>
                  <a:srgbClr val="5D030C"/>
                </a:solidFill>
                <a:effectLst/>
              </a:rPr>
              <a:t>Решение </a:t>
            </a:r>
            <a:r>
              <a:rPr lang="ru-RU" sz="2000" b="1" dirty="0">
                <a:solidFill>
                  <a:srgbClr val="5D030C"/>
                </a:solidFill>
                <a:effectLst/>
              </a:rPr>
              <a:t>Совета Ассоциации «Национальное объединение строителей» </a:t>
            </a:r>
            <a:br>
              <a:rPr lang="ru-RU" sz="2000" b="1" dirty="0">
                <a:solidFill>
                  <a:srgbClr val="5D030C"/>
                </a:solidFill>
                <a:effectLst/>
              </a:rPr>
            </a:br>
            <a:r>
              <a:rPr lang="ru-RU" sz="2000" b="1" dirty="0">
                <a:solidFill>
                  <a:srgbClr val="5D030C"/>
                </a:solidFill>
                <a:effectLst/>
              </a:rPr>
              <a:t>от 12.02.2015, протокол № 65 </a:t>
            </a:r>
            <a:br>
              <a:rPr lang="ru-RU" sz="2000" b="1" dirty="0">
                <a:solidFill>
                  <a:srgbClr val="5D030C"/>
                </a:solidFill>
                <a:effectLst/>
              </a:rPr>
            </a:br>
            <a:r>
              <a:rPr lang="ru-RU" sz="2000" b="1" dirty="0">
                <a:solidFill>
                  <a:srgbClr val="5D030C"/>
                </a:solidFill>
                <a:effectLst/>
              </a:rPr>
              <a:t>Зарегистрирован </a:t>
            </a:r>
            <a:r>
              <a:rPr lang="ru-RU" sz="2000" b="1" dirty="0" smtClean="0">
                <a:solidFill>
                  <a:srgbClr val="5D030C"/>
                </a:solidFill>
                <a:effectLst/>
              </a:rPr>
              <a:t>                                                              в </a:t>
            </a:r>
            <a:r>
              <a:rPr lang="ru-RU" sz="2000" b="1" dirty="0">
                <a:solidFill>
                  <a:srgbClr val="5D030C"/>
                </a:solidFill>
                <a:effectLst/>
              </a:rPr>
              <a:t>Геральдическом совете при Президенте Российской Федерации  </a:t>
            </a:r>
            <a:br>
              <a:rPr lang="ru-RU" sz="2000" b="1" dirty="0">
                <a:solidFill>
                  <a:srgbClr val="5D030C"/>
                </a:solidFill>
                <a:effectLst/>
              </a:rPr>
            </a:br>
            <a:r>
              <a:rPr lang="ru-RU" sz="1800" b="1" dirty="0">
                <a:solidFill>
                  <a:srgbClr val="5D030C"/>
                </a:solidFill>
                <a:effectLst/>
              </a:rPr>
              <a:t>№ B72-2-236/1002</a:t>
            </a:r>
            <a:r>
              <a:rPr lang="ru-RU" sz="6000" dirty="0">
                <a:solidFill>
                  <a:srgbClr val="002060"/>
                </a:solidFill>
                <a:effectLst/>
              </a:rPr>
              <a:t> </a:t>
            </a:r>
            <a:r>
              <a:rPr lang="ru-RU" sz="6000" dirty="0">
                <a:effectLst/>
              </a:rPr>
              <a:t> </a:t>
            </a:r>
            <a:endParaRPr lang="ru-RU" sz="6000" b="1" kern="1200" cap="all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460" y="764704"/>
            <a:ext cx="228600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99592" y="620688"/>
            <a:ext cx="5040560" cy="1800200"/>
          </a:xfrm>
        </p:spPr>
        <p:txBody>
          <a:bodyPr/>
          <a:lstStyle/>
          <a:p>
            <a:r>
              <a:rPr lang="ru-RU" b="1" dirty="0">
                <a:effectLst/>
              </a:rPr>
              <a:t>Почетный знак </a:t>
            </a:r>
            <a:br>
              <a:rPr lang="ru-RU" b="1" dirty="0">
                <a:effectLst/>
              </a:rPr>
            </a:br>
            <a:r>
              <a:rPr lang="ru-RU" b="1" dirty="0">
                <a:effectLst/>
              </a:rPr>
              <a:t>«За вклад в развитие строительной отрасли»</a:t>
            </a:r>
          </a:p>
        </p:txBody>
      </p:sp>
    </p:spTree>
  </p:cSld>
  <p:clrMapOvr>
    <a:masterClrMapping/>
  </p:clrMapOvr>
  <p:transition spd="slow">
    <p:diamond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sz="1600" b="1" dirty="0"/>
              <a:t>Почетный знак Ассоциации «Национальное объединение строителей» </a:t>
            </a:r>
            <a:r>
              <a:rPr lang="ru-RU" sz="1600" b="1" dirty="0">
                <a:solidFill>
                  <a:schemeClr val="tx1"/>
                </a:solidFill>
              </a:rPr>
              <a:t>«За вклад в развитие строительной отрасли» </a:t>
            </a:r>
            <a:r>
              <a:rPr lang="ru-RU" sz="1600" b="1" dirty="0"/>
              <a:t>(далее - Почетный знак) </a:t>
            </a:r>
            <a:r>
              <a:rPr lang="ru-RU" sz="1600" b="1" dirty="0">
                <a:solidFill>
                  <a:schemeClr val="tx1"/>
                </a:solidFill>
              </a:rPr>
              <a:t>является высшей наградой Ассоциации</a:t>
            </a:r>
            <a:r>
              <a:rPr lang="ru-RU" sz="1600" b="1" dirty="0"/>
              <a:t> «Национальное объединение строителей».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/>
          <a:lstStyle/>
          <a:p>
            <a:r>
              <a:rPr lang="ru-RU" sz="1600" dirty="0"/>
              <a:t>Почетным знаком награждаются работники строительных организаций, специалисты саморегулируемых организаций, научные деятели в области строительства, государственные и муниципальные служащие, иные физические лица, юридические лица и индивидуальные предприниматели: </a:t>
            </a:r>
            <a:endParaRPr lang="ru-RU" sz="1600" dirty="0" smtClean="0"/>
          </a:p>
          <a:p>
            <a:r>
              <a:rPr lang="ru-RU" sz="1600" dirty="0" smtClean="0"/>
              <a:t>за </a:t>
            </a:r>
            <a:r>
              <a:rPr lang="ru-RU" sz="1600" dirty="0"/>
              <a:t>многолетний безупречный труд, высокие профессиональные достижения; за значительный вклад в развитие строительной отрасли; </a:t>
            </a:r>
            <a:endParaRPr lang="ru-RU" sz="1600" dirty="0" smtClean="0"/>
          </a:p>
          <a:p>
            <a:r>
              <a:rPr lang="ru-RU" sz="1600" dirty="0" smtClean="0"/>
              <a:t>за </a:t>
            </a:r>
            <a:r>
              <a:rPr lang="ru-RU" sz="1600" dirty="0"/>
              <a:t>большой личный вклад в развитие строительной отрасли; за плодотворную и творческую работу при выполнении обязательств перед заказчиками; </a:t>
            </a:r>
            <a:endParaRPr lang="ru-RU" sz="1600" dirty="0" smtClean="0"/>
          </a:p>
          <a:p>
            <a:r>
              <a:rPr lang="ru-RU" sz="1600" dirty="0" smtClean="0"/>
              <a:t>за </a:t>
            </a:r>
            <a:r>
              <a:rPr lang="ru-RU" sz="1600" dirty="0"/>
              <a:t>достижение высоких производственно-экономических показателей в работе; за существенный вклад в строительство значимых народно-хозяйственных и социальных объектов в Российской Федерации; </a:t>
            </a:r>
            <a:endParaRPr lang="ru-RU" sz="1600" dirty="0" smtClean="0"/>
          </a:p>
          <a:p>
            <a:r>
              <a:rPr lang="ru-RU" sz="1600" dirty="0" smtClean="0"/>
              <a:t>за </a:t>
            </a:r>
            <a:r>
              <a:rPr lang="ru-RU" sz="1600" dirty="0"/>
              <a:t>успехи в строительстве; за разработку, внедрение, освоение современных инновационных технологий и материалов в строительной отрасли; </a:t>
            </a:r>
            <a:endParaRPr lang="ru-RU" sz="1600" dirty="0" smtClean="0"/>
          </a:p>
          <a:p>
            <a:r>
              <a:rPr lang="ru-RU" sz="1600" dirty="0" smtClean="0"/>
              <a:t>за </a:t>
            </a:r>
            <a:r>
              <a:rPr lang="ru-RU" sz="1600" dirty="0"/>
              <a:t>разработку и внедрение прогрессивных проектов и технологий; </a:t>
            </a:r>
            <a:endParaRPr lang="ru-RU" sz="1600" dirty="0" smtClean="0"/>
          </a:p>
          <a:p>
            <a:r>
              <a:rPr lang="ru-RU" sz="1600" dirty="0" smtClean="0"/>
              <a:t>за </a:t>
            </a:r>
            <a:r>
              <a:rPr lang="ru-RU" sz="1600" dirty="0"/>
              <a:t>использование новых индустриальных конструкций и строительных материалов; </a:t>
            </a:r>
            <a:endParaRPr lang="ru-RU" sz="1600" dirty="0" smtClean="0"/>
          </a:p>
          <a:p>
            <a:r>
              <a:rPr lang="ru-RU" sz="1600" dirty="0" smtClean="0"/>
              <a:t>за </a:t>
            </a:r>
            <a:r>
              <a:rPr lang="ru-RU" sz="1600" dirty="0"/>
              <a:t>достижение высокой эффективности производства, качества </a:t>
            </a:r>
            <a:r>
              <a:rPr lang="ru-RU" sz="1600" dirty="0" smtClean="0"/>
              <a:t>строительно-монтажных </a:t>
            </a:r>
            <a:r>
              <a:rPr lang="ru-RU" sz="1600" dirty="0"/>
              <a:t>работ; </a:t>
            </a:r>
            <a:endParaRPr lang="ru-RU" sz="1600" dirty="0" smtClean="0"/>
          </a:p>
          <a:p>
            <a:r>
              <a:rPr lang="ru-RU" sz="1600" dirty="0" smtClean="0"/>
              <a:t>за </a:t>
            </a:r>
            <a:r>
              <a:rPr lang="ru-RU" sz="1600" dirty="0"/>
              <a:t>личный вклад в подготовку, переподготовку и повышение квалификации специалистов для предприятий строительного комплекса. </a:t>
            </a:r>
          </a:p>
        </p:txBody>
      </p:sp>
    </p:spTree>
    <p:extLst>
      <p:ext uri="{BB962C8B-B14F-4D97-AF65-F5344CB8AC3E}">
        <p14:creationId xmlns:p14="http://schemas.microsoft.com/office/powerpoint/2010/main" val="1506196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48680"/>
            <a:ext cx="8229600" cy="144016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kern="120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100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458" name="Объект 2"/>
          <p:cNvSpPr>
            <a:spLocks noGrp="1"/>
          </p:cNvSpPr>
          <p:nvPr>
            <p:ph idx="4294967295"/>
          </p:nvPr>
        </p:nvSpPr>
        <p:spPr>
          <a:xfrm>
            <a:off x="3851920" y="1525469"/>
            <a:ext cx="4608512" cy="3903434"/>
          </a:xfrm>
        </p:spPr>
        <p:txBody>
          <a:bodyPr/>
          <a:lstStyle/>
          <a:p>
            <a:pPr marL="0" lv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sz="2000" kern="1200" dirty="0">
                <a:solidFill>
                  <a:srgbClr val="00B0F0"/>
                </a:solidFill>
                <a:effectLst/>
                <a:latin typeface="Tahoma" pitchFamily="34" charset="0"/>
              </a:rPr>
              <a:t>Решение Совета Ассоциации «Национальное объединение строителей» от 12.02.2015, </a:t>
            </a:r>
            <a:r>
              <a:rPr lang="ru-RU" sz="2000" kern="1200" dirty="0" smtClean="0">
                <a:solidFill>
                  <a:srgbClr val="00B0F0"/>
                </a:solidFill>
                <a:effectLst/>
                <a:latin typeface="Tahoma" pitchFamily="34" charset="0"/>
              </a:rPr>
              <a:t>   протокол </a:t>
            </a:r>
            <a:r>
              <a:rPr lang="ru-RU" sz="2000" kern="1200" dirty="0">
                <a:solidFill>
                  <a:srgbClr val="00B0F0"/>
                </a:solidFill>
                <a:effectLst/>
                <a:latin typeface="Tahoma" pitchFamily="34" charset="0"/>
              </a:rPr>
              <a:t>№ </a:t>
            </a:r>
            <a:r>
              <a:rPr lang="ru-RU" sz="2000" kern="1200" dirty="0" smtClean="0">
                <a:solidFill>
                  <a:srgbClr val="00B0F0"/>
                </a:solidFill>
                <a:effectLst/>
                <a:latin typeface="Tahoma" pitchFamily="34" charset="0"/>
              </a:rPr>
              <a:t>65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sz="2000" kern="1200" dirty="0">
                <a:solidFill>
                  <a:srgbClr val="00B0F0"/>
                </a:solidFill>
                <a:effectLst/>
                <a:latin typeface="Tahoma" pitchFamily="34" charset="0"/>
              </a:rPr>
              <a:t>  </a:t>
            </a:r>
            <a:br>
              <a:rPr lang="ru-RU" sz="2000" kern="1200" dirty="0">
                <a:solidFill>
                  <a:srgbClr val="00B0F0"/>
                </a:solidFill>
                <a:effectLst/>
                <a:latin typeface="Tahoma" pitchFamily="34" charset="0"/>
              </a:rPr>
            </a:br>
            <a:r>
              <a:rPr lang="ru-RU" sz="2000" kern="1200" dirty="0">
                <a:solidFill>
                  <a:srgbClr val="00B0F0"/>
                </a:solidFill>
                <a:effectLst/>
                <a:latin typeface="Tahoma" pitchFamily="34" charset="0"/>
              </a:rPr>
              <a:t>Зарегистрирован в Геральдическом совете при Президенте Российской Федерации  </a:t>
            </a:r>
            <a:br>
              <a:rPr lang="ru-RU" sz="2000" kern="1200" dirty="0">
                <a:solidFill>
                  <a:srgbClr val="00B0F0"/>
                </a:solidFill>
                <a:effectLst/>
                <a:latin typeface="Tahoma" pitchFamily="34" charset="0"/>
              </a:rPr>
            </a:br>
            <a:r>
              <a:rPr lang="ru-RU" sz="2000" kern="1200" dirty="0">
                <a:solidFill>
                  <a:srgbClr val="00B0F0"/>
                </a:solidFill>
                <a:effectLst/>
                <a:latin typeface="Tahoma" pitchFamily="34" charset="0"/>
              </a:rPr>
              <a:t>№ B72-2-236/1001 </a:t>
            </a:r>
          </a:p>
          <a:p>
            <a:pPr marL="0" indent="0" algn="r" eaLnBrk="1" hangingPunct="1">
              <a:buNone/>
              <a:defRPr/>
            </a:pPr>
            <a:r>
              <a:rPr lang="ru-RU" dirty="0" smtClean="0"/>
              <a:t>                   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228600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83361" y="161380"/>
            <a:ext cx="576063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Медаль </a:t>
            </a:r>
            <a:r>
              <a:rPr lang="ru-RU" sz="3200" b="1" dirty="0"/>
              <a:t>«За заслуги»</a:t>
            </a:r>
            <a:r>
              <a:rPr lang="ru-RU" sz="3200" dirty="0"/>
              <a:t> </a:t>
            </a:r>
            <a:br>
              <a:rPr lang="ru-RU" sz="3200" dirty="0"/>
            </a:b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3540"/>
            <a:ext cx="864096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 smtClean="0"/>
          </a:p>
          <a:p>
            <a:pPr algn="ctr"/>
            <a:r>
              <a:rPr lang="ru-RU" sz="1700" b="1" dirty="0" smtClean="0">
                <a:solidFill>
                  <a:srgbClr val="00B0F0"/>
                </a:solidFill>
              </a:rPr>
              <a:t>Медалью </a:t>
            </a:r>
            <a:r>
              <a:rPr lang="ru-RU" sz="1700" b="1" dirty="0">
                <a:solidFill>
                  <a:srgbClr val="00B0F0"/>
                </a:solidFill>
              </a:rPr>
              <a:t>Ассоциации «Национальное объединение строителей» «За заслуги</a:t>
            </a:r>
            <a:r>
              <a:rPr lang="ru-RU" sz="1700" b="1" dirty="0"/>
              <a:t>» </a:t>
            </a:r>
            <a:r>
              <a:rPr lang="ru-RU" sz="1700" dirty="0"/>
              <a:t>(далее - Медаль) награждаются работники строительных организаций, специалисты саморегулируемых организаций, научные деятели в области строительства, государственные и муниципальные служащие, иные физические лица, юридические лица и индивидуальные предприниматели: </a:t>
            </a:r>
            <a:endParaRPr lang="ru-RU" sz="1700" dirty="0" smtClean="0"/>
          </a:p>
          <a:p>
            <a:pPr algn="ctr"/>
            <a:r>
              <a:rPr lang="ru-RU" sz="1700" dirty="0" smtClean="0"/>
              <a:t>за </a:t>
            </a:r>
            <a:r>
              <a:rPr lang="ru-RU" sz="1700" dirty="0"/>
              <a:t>значительные заслуги в развитии института саморегулирования в строительной отрасли; </a:t>
            </a:r>
            <a:endParaRPr lang="ru-RU" sz="1700" dirty="0" smtClean="0"/>
          </a:p>
          <a:p>
            <a:pPr algn="ctr"/>
            <a:r>
              <a:rPr lang="ru-RU" sz="1700" dirty="0" smtClean="0"/>
              <a:t>за </a:t>
            </a:r>
            <a:r>
              <a:rPr lang="ru-RU" sz="1700" dirty="0"/>
              <a:t>заслуги и достижения в профессиональной и трудовой деятельности, за эффективный и добросовестный труд; </a:t>
            </a:r>
            <a:endParaRPr lang="ru-RU" sz="1700" dirty="0" smtClean="0"/>
          </a:p>
          <a:p>
            <a:pPr algn="ctr"/>
            <a:r>
              <a:rPr lang="ru-RU" sz="1700" dirty="0" smtClean="0"/>
              <a:t>за </a:t>
            </a:r>
            <a:r>
              <a:rPr lang="ru-RU" sz="1700" dirty="0"/>
              <a:t>большой вклад в развитие строительного комплекса; </a:t>
            </a:r>
            <a:endParaRPr lang="ru-RU" sz="1700" dirty="0" smtClean="0"/>
          </a:p>
          <a:p>
            <a:pPr algn="ctr"/>
            <a:r>
              <a:rPr lang="ru-RU" sz="1700" dirty="0" smtClean="0"/>
              <a:t>за </a:t>
            </a:r>
            <a:r>
              <a:rPr lang="ru-RU" sz="1700" dirty="0"/>
              <a:t>заслуги в подготовке высококвалифицированных кадров для строительной отрасли; </a:t>
            </a:r>
            <a:endParaRPr lang="ru-RU" sz="1700" dirty="0" smtClean="0"/>
          </a:p>
          <a:p>
            <a:pPr algn="ctr"/>
            <a:r>
              <a:rPr lang="ru-RU" sz="1700" dirty="0" smtClean="0"/>
              <a:t>за </a:t>
            </a:r>
            <a:r>
              <a:rPr lang="ru-RU" sz="1700" dirty="0"/>
              <a:t>использование передовых форм, методов организации производства, индустриальных конструкций и конкурентоспособных строительных материалов, дающих значительный экономический эффект. </a:t>
            </a:r>
            <a:endParaRPr lang="ru-RU" sz="1700" dirty="0" smtClean="0"/>
          </a:p>
          <a:p>
            <a:pPr algn="ctr"/>
            <a:r>
              <a:rPr lang="ru-RU" sz="1700" dirty="0" smtClean="0"/>
              <a:t>2</a:t>
            </a:r>
            <a:r>
              <a:rPr lang="ru-RU" sz="1700" dirty="0"/>
              <a:t>. Вместе с Медалью награжденному вручается удостоверение установленного образца. </a:t>
            </a:r>
            <a:endParaRPr lang="ru-RU" sz="1700" dirty="0" smtClean="0"/>
          </a:p>
          <a:p>
            <a:pPr algn="ctr"/>
            <a:r>
              <a:rPr lang="ru-RU" sz="1700" dirty="0" smtClean="0"/>
              <a:t>3</a:t>
            </a:r>
            <a:r>
              <a:rPr lang="ru-RU" sz="1700" dirty="0"/>
              <a:t>. Медалью награждаются физические лица, юридические лица, индивидуальные предприниматели, имеющие стаж работы в строительной отрасли либо в области саморегулирования в строительстве не менее пяти лет. </a:t>
            </a:r>
            <a:endParaRPr lang="ru-RU" sz="1700" dirty="0" smtClean="0"/>
          </a:p>
          <a:p>
            <a:pPr algn="ctr"/>
            <a:r>
              <a:rPr lang="ru-RU" sz="1700" dirty="0" smtClean="0"/>
              <a:t>4</a:t>
            </a:r>
            <a:r>
              <a:rPr lang="ru-RU" sz="1700" dirty="0"/>
              <a:t>. Медалью награждаются лица, как правило, </a:t>
            </a:r>
            <a:r>
              <a:rPr lang="ru-RU" sz="1700" b="1" dirty="0">
                <a:solidFill>
                  <a:srgbClr val="00B0F0"/>
                </a:solidFill>
              </a:rPr>
              <a:t>ранее награжденные Почетной грамотой</a:t>
            </a:r>
            <a:r>
              <a:rPr lang="ru-RU" sz="1700" b="1" dirty="0"/>
              <a:t> </a:t>
            </a:r>
            <a:r>
              <a:rPr lang="ru-RU" sz="1700" dirty="0"/>
              <a:t>Ассоциации «Национальное объединение строителей». </a:t>
            </a:r>
            <a:endParaRPr lang="ru-RU" sz="1700" dirty="0" smtClean="0"/>
          </a:p>
          <a:p>
            <a:pPr algn="ctr"/>
            <a:r>
              <a:rPr lang="ru-RU" sz="1700" dirty="0" smtClean="0"/>
              <a:t>5</a:t>
            </a:r>
            <a:r>
              <a:rPr lang="ru-RU" sz="1700" dirty="0"/>
              <a:t>. Повторное награждение Медалью за новые заслуги может производиться </a:t>
            </a:r>
            <a:r>
              <a:rPr lang="ru-RU" sz="1700" dirty="0" smtClean="0"/>
              <a:t>                    не </a:t>
            </a:r>
            <a:r>
              <a:rPr lang="ru-RU" sz="1700" dirty="0"/>
              <a:t>ранее чем через три года после предыдущего награждения.</a:t>
            </a:r>
          </a:p>
        </p:txBody>
      </p:sp>
    </p:spTree>
    <p:extLst>
      <p:ext uri="{BB962C8B-B14F-4D97-AF65-F5344CB8AC3E}">
        <p14:creationId xmlns:p14="http://schemas.microsoft.com/office/powerpoint/2010/main" val="3320594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48680"/>
            <a:ext cx="8229600" cy="2232248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Нагрудный знак </a:t>
            </a:r>
            <a:r>
              <a:rPr lang="ru-RU" sz="4100" b="1" kern="120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100" b="1" kern="120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100" b="1" kern="120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к </a:t>
            </a: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званию  </a:t>
            </a:r>
            <a:b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«Лучший по профессии» </a:t>
            </a:r>
            <a:b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76600" y="2708920"/>
            <a:ext cx="5410200" cy="3661718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None/>
            </a:pPr>
            <a:endParaRPr lang="ru-RU" sz="2400" dirty="0" smtClean="0">
              <a:solidFill>
                <a:srgbClr val="ACACAC"/>
              </a:solidFill>
              <a:effectLst/>
              <a:latin typeface="Arial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sz="2400" dirty="0" smtClean="0">
                <a:solidFill>
                  <a:srgbClr val="FFFF00"/>
                </a:solidFill>
                <a:effectLst/>
                <a:latin typeface="Arial"/>
              </a:rPr>
              <a:t>Решение </a:t>
            </a:r>
            <a:r>
              <a:rPr lang="ru-RU" sz="2400" dirty="0">
                <a:solidFill>
                  <a:srgbClr val="FFFF00"/>
                </a:solidFill>
                <a:effectLst/>
                <a:latin typeface="Arial"/>
              </a:rPr>
              <a:t>Совета Ассоциации «Национальное объединение строителей»   </a:t>
            </a:r>
            <a:r>
              <a:rPr lang="ru-RU" sz="2400" dirty="0">
                <a:solidFill>
                  <a:srgbClr val="FFFF00"/>
                </a:solidFill>
              </a:rPr>
              <a:t/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  <a:effectLst/>
                <a:latin typeface="Arial"/>
              </a:rPr>
              <a:t>от 12.02.2015, протокол № 65   </a:t>
            </a:r>
            <a:r>
              <a:rPr lang="ru-RU" sz="2400" dirty="0">
                <a:solidFill>
                  <a:srgbClr val="FFFF00"/>
                </a:solidFill>
              </a:rPr>
              <a:t/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  <a:effectLst/>
                <a:latin typeface="Arial"/>
              </a:rPr>
              <a:t>Зарегистрирован в Геральдическом совете при Президенте Российской Федерации </a:t>
            </a:r>
            <a:br>
              <a:rPr lang="ru-RU" sz="2400" dirty="0">
                <a:solidFill>
                  <a:srgbClr val="FFFF00"/>
                </a:solidFill>
                <a:effectLst/>
                <a:latin typeface="Arial"/>
              </a:rPr>
            </a:br>
            <a:r>
              <a:rPr lang="ru-RU" sz="2400" dirty="0">
                <a:solidFill>
                  <a:srgbClr val="FFFF00"/>
                </a:solidFill>
                <a:effectLst/>
                <a:latin typeface="Arial"/>
              </a:rPr>
              <a:t>№ B72-2-236/1004</a:t>
            </a:r>
            <a:r>
              <a:rPr lang="ru-RU" sz="2400" dirty="0">
                <a:solidFill>
                  <a:srgbClr val="00FFCC"/>
                </a:solidFill>
                <a:effectLst/>
                <a:latin typeface="Arial"/>
              </a:rPr>
              <a:t> </a:t>
            </a:r>
            <a:br>
              <a:rPr lang="ru-RU" sz="2400" dirty="0">
                <a:solidFill>
                  <a:srgbClr val="00FFCC"/>
                </a:solidFill>
                <a:effectLst/>
                <a:latin typeface="Arial"/>
              </a:rPr>
            </a:br>
            <a:endParaRPr lang="ru-RU" sz="2000" dirty="0" smtClean="0">
              <a:solidFill>
                <a:srgbClr val="00FFC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29" y="2578249"/>
            <a:ext cx="22860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900653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Звание </a:t>
            </a:r>
            <a:r>
              <a:rPr lang="ru-RU" dirty="0"/>
              <a:t>Ассоциации «Национальное объединение строителей» «Лучший по профессии» </a:t>
            </a:r>
            <a:r>
              <a:rPr lang="ru-RU" b="1" dirty="0">
                <a:solidFill>
                  <a:srgbClr val="FFFF00"/>
                </a:solidFill>
              </a:rPr>
              <a:t>является формой признания заслуг и поощрения работников </a:t>
            </a:r>
            <a:r>
              <a:rPr lang="ru-RU" dirty="0"/>
              <a:t>строительных организаций.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2</a:t>
            </a:r>
            <a:r>
              <a:rPr lang="ru-RU" dirty="0"/>
              <a:t>. Звание Ассоциации «Национальное объединение строителей» «Лучший по профессии» присваивается работникам: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за </a:t>
            </a:r>
            <a:r>
              <a:rPr lang="ru-RU" dirty="0"/>
              <a:t>высокие достижения в профессиональной деятельности;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- </a:t>
            </a:r>
            <a:r>
              <a:rPr lang="ru-RU" dirty="0"/>
              <a:t>за новаторство, внедрение новых методик, разработок, технологий, научные открытия;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- </a:t>
            </a:r>
            <a:r>
              <a:rPr lang="ru-RU" dirty="0"/>
              <a:t>за высокую личную культуру, популярность, авторитет в трудовом коллективе, известность в строительной отрасли;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Звание Ассоциации «Национальное объединение строителей» «Лучший по профессии» присваивается работникам, имеющим стаж работы в строительной отрасли не менее 10 лет, а также работникам строительных организаций, ставшим победителями Национального конкурса профессионального мастерства «</a:t>
            </a:r>
            <a:r>
              <a:rPr lang="ru-RU" dirty="0" err="1"/>
              <a:t>Строймастер</a:t>
            </a:r>
            <a:r>
              <a:rPr lang="ru-RU" dirty="0"/>
              <a:t>».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. Основанием для присвоения звания Ассоциации «Национальное объединение строителей» «Лучший по профессии» работникам, ставшим победителями Национального конкурса профессионального мастерства «</a:t>
            </a:r>
            <a:r>
              <a:rPr lang="ru-RU" dirty="0" err="1"/>
              <a:t>Строймастер</a:t>
            </a:r>
            <a:r>
              <a:rPr lang="ru-RU" dirty="0"/>
              <a:t>», является решение Оргкомитета конкурса об утверждении списков победителей третьего этапа Конкурса. </a:t>
            </a:r>
            <a:endParaRPr lang="ru-RU" dirty="0" smtClean="0"/>
          </a:p>
          <a:p>
            <a:r>
              <a:rPr lang="ru-RU" dirty="0" smtClean="0"/>
              <a:t>5</a:t>
            </a:r>
            <a:r>
              <a:rPr lang="ru-RU" dirty="0"/>
              <a:t>. Лицам, удостоенным звания Ассоциации «Национальное объединение строителей» «Лучший по профессии», </a:t>
            </a:r>
            <a:r>
              <a:rPr lang="ru-RU" u="sng" dirty="0"/>
              <a:t>вручается нагрудный знак к этому званию. </a:t>
            </a:r>
            <a:r>
              <a:rPr lang="ru-RU" dirty="0"/>
              <a:t>6. </a:t>
            </a:r>
            <a:r>
              <a:rPr lang="ru-RU" b="1" dirty="0">
                <a:solidFill>
                  <a:srgbClr val="FFFF00"/>
                </a:solidFill>
              </a:rPr>
              <a:t>Повторно награждение нагрудным знаком не </a:t>
            </a:r>
            <a:r>
              <a:rPr lang="ru-RU" b="1" dirty="0" smtClean="0">
                <a:solidFill>
                  <a:srgbClr val="FFFF00"/>
                </a:solidFill>
              </a:rPr>
              <a:t>производится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91451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c6ad93b22491eec702476b8caa416cab7f30b6"/>
</p:tagLst>
</file>

<file path=ppt/theme/theme1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472</TotalTime>
  <Words>1514</Words>
  <Application>Microsoft Office PowerPoint</Application>
  <PresentationFormat>Экран (4:3)</PresentationFormat>
  <Paragraphs>99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Равновесие</vt:lpstr>
      <vt:lpstr>ПОЛОЖЕНИЕ О НАГРАДАХ Ассоциации «Национальное объединение строителей»</vt:lpstr>
      <vt:lpstr> </vt:lpstr>
      <vt:lpstr> </vt:lpstr>
      <vt:lpstr>      Решение Совета Ассоциации «Национальное объединение строителей»  от 12.02.2015, протокол № 65  Зарегистрирован                                                               в Геральдическом совете при Президенте Российской Федерации   № B72-2-236/1002  </vt:lpstr>
      <vt:lpstr>Почетный знак Ассоциации «Национальное объединение строителей» «За вклад в развитие строительной отрасли» (далее - Почетный знак) является высшей наградой Ассоциации «Национальное объединение строителей».</vt:lpstr>
      <vt:lpstr> </vt:lpstr>
      <vt:lpstr>Презентация PowerPoint</vt:lpstr>
      <vt:lpstr>Нагрудный знак   к званию   «Лучший по профессии»   </vt:lpstr>
      <vt:lpstr>Презентация PowerPoint</vt:lpstr>
      <vt:lpstr>Нагрудный знак к званию  «Лучший инженер»  </vt:lpstr>
      <vt:lpstr>Презентация PowerPoint</vt:lpstr>
      <vt:lpstr>Почетный знак   «За профессионализм и деловую репутацию»  </vt:lpstr>
      <vt:lpstr>Презентация PowerPoint</vt:lpstr>
      <vt:lpstr>Благодарность Президента   </vt:lpstr>
      <vt:lpstr>Презентация PowerPoint</vt:lpstr>
      <vt:lpstr>Почетная грамота </vt:lpstr>
      <vt:lpstr> Почетной грамотой Ассоциации «Национальное объединение строителей» (далее – Почетная грамота) награждаются работники строительных организаций, специалисты саморегулируемых организаций, научные деятели в области строительства, государственные и муниципальные служащие, иные физические лица, юридические лица и индивидуальные предприниматели: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Государственные награды РФ</dc:title>
  <dc:creator>DNA7 X86</dc:creator>
  <cp:lastModifiedBy>Гульсира</cp:lastModifiedBy>
  <cp:revision>49</cp:revision>
  <dcterms:created xsi:type="dcterms:W3CDTF">2011-02-18T19:37:10Z</dcterms:created>
  <dcterms:modified xsi:type="dcterms:W3CDTF">2019-01-30T12:25:56Z</dcterms:modified>
</cp:coreProperties>
</file>