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77" r:id="rId2"/>
    <p:sldId id="318" r:id="rId3"/>
    <p:sldId id="319" r:id="rId4"/>
    <p:sldId id="322" r:id="rId5"/>
    <p:sldId id="323" r:id="rId6"/>
    <p:sldId id="310" r:id="rId7"/>
    <p:sldId id="326" r:id="rId8"/>
    <p:sldId id="327" r:id="rId9"/>
    <p:sldId id="328" r:id="rId10"/>
    <p:sldId id="329" r:id="rId11"/>
    <p:sldId id="330" r:id="rId12"/>
    <p:sldId id="331" r:id="rId13"/>
    <p:sldId id="311" r:id="rId14"/>
    <p:sldId id="332" r:id="rId15"/>
    <p:sldId id="309" r:id="rId16"/>
    <p:sldId id="313" r:id="rId17"/>
    <p:sldId id="315" r:id="rId18"/>
    <p:sldId id="306" r:id="rId19"/>
    <p:sldId id="307" r:id="rId20"/>
    <p:sldId id="340" r:id="rId21"/>
    <p:sldId id="339" r:id="rId22"/>
    <p:sldId id="334" r:id="rId23"/>
    <p:sldId id="335" r:id="rId24"/>
    <p:sldId id="336" r:id="rId25"/>
    <p:sldId id="337" r:id="rId26"/>
    <p:sldId id="338" r:id="rId27"/>
    <p:sldId id="285" r:id="rId28"/>
    <p:sldId id="341" r:id="rId29"/>
    <p:sldId id="268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310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5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727EC-777C-4B49-A321-77698447181B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69685-11E2-41BE-B747-B10C99262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2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8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7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3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1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90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3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4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9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7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1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mailto:fs_rb@mail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2279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00FF"/>
                </a:solidFill>
                <a:latin typeface="+mj-lt"/>
              </a:rPr>
              <a:t>С</a:t>
            </a:r>
            <a:r>
              <a:rPr lang="ru-RU" sz="3600" dirty="0" smtClean="0">
                <a:solidFill>
                  <a:srgbClr val="0000FF"/>
                </a:solidFill>
                <a:latin typeface="+mj-lt"/>
              </a:rPr>
              <a:t>троительный контроль выполнения </a:t>
            </a:r>
            <a:r>
              <a:rPr lang="ru-RU" sz="3600" dirty="0">
                <a:solidFill>
                  <a:srgbClr val="0000FF"/>
                </a:solidFill>
                <a:latin typeface="+mj-lt"/>
              </a:rPr>
              <a:t>работ по монтажу фасадных систем. Практический опыт применения стандартов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0000FF"/>
                </a:solidFill>
                <a:latin typeface="+mj-lt"/>
              </a:rPr>
              <a:t>СТО НОСТРОЙ</a:t>
            </a:r>
            <a:endParaRPr lang="ru-RU" sz="3600" dirty="0" smtClean="0">
              <a:solidFill>
                <a:srgbClr val="0000FF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00FF"/>
                </a:solidFill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00FF"/>
                </a:solidFill>
                <a:latin typeface="+mj-lt"/>
              </a:rPr>
              <a:t>Судебная </a:t>
            </a:r>
            <a:r>
              <a:rPr lang="ru-RU" sz="3600" dirty="0">
                <a:solidFill>
                  <a:srgbClr val="0000FF"/>
                </a:solidFill>
                <a:latin typeface="+mj-lt"/>
              </a:rPr>
              <a:t>практика в части не </a:t>
            </a:r>
            <a:r>
              <a:rPr lang="ru-RU" sz="3600" dirty="0" smtClean="0">
                <a:solidFill>
                  <a:srgbClr val="0000FF"/>
                </a:solidFill>
                <a:latin typeface="+mj-lt"/>
              </a:rPr>
              <a:t>исполнения </a:t>
            </a:r>
            <a:r>
              <a:rPr lang="ru-RU" sz="3600" dirty="0">
                <a:solidFill>
                  <a:srgbClr val="0000FF"/>
                </a:solidFill>
                <a:latin typeface="+mj-lt"/>
              </a:rPr>
              <a:t>требований  стандартов СТО НОСТРОЙ при монтаже фасадных систем.</a:t>
            </a:r>
            <a:endParaRPr lang="ru-RU" sz="3600" dirty="0" smtClean="0">
              <a:solidFill>
                <a:srgbClr val="0000FF"/>
              </a:solidFill>
              <a:latin typeface="+mj-lt"/>
            </a:endParaRPr>
          </a:p>
          <a:p>
            <a:pPr marL="0" indent="0" algn="ctr">
              <a:buNone/>
            </a:pPr>
            <a:endParaRPr lang="ru-RU" sz="1400" dirty="0">
              <a:solidFill>
                <a:srgbClr val="0000FF"/>
              </a:solidFill>
              <a:latin typeface="+mj-lt"/>
            </a:endParaRPr>
          </a:p>
          <a:p>
            <a:pPr marL="0" indent="0" algn="ctr">
              <a:buNone/>
            </a:pPr>
            <a:endParaRPr lang="ru-RU" sz="14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CC0000"/>
                </a:solidFill>
              </a:rPr>
              <a:t>Уфа </a:t>
            </a:r>
            <a:r>
              <a:rPr lang="ru-RU" sz="1400" b="1" dirty="0" smtClean="0">
                <a:solidFill>
                  <a:srgbClr val="CC0000"/>
                </a:solidFill>
              </a:rPr>
              <a:t>2019 г</a:t>
            </a:r>
            <a:r>
              <a:rPr lang="ru-RU" sz="1400" b="1" dirty="0" smtClean="0">
                <a:solidFill>
                  <a:srgbClr val="CC0000"/>
                </a:solidFill>
              </a:rPr>
              <a:t>.</a:t>
            </a:r>
            <a:endParaRPr lang="ru-RU" sz="1400" b="1" dirty="0">
              <a:solidFill>
                <a:srgbClr val="CC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3" y="504187"/>
            <a:ext cx="1845831" cy="86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517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+mn-lt"/>
              </a:rPr>
              <a:t>«Стандарт НОСТРОЙ 2.14.80-2012. </a:t>
            </a:r>
            <a:r>
              <a:rPr lang="ru-RU" sz="2400" dirty="0">
                <a:solidFill>
                  <a:srgbClr val="0000FF"/>
                </a:solidFill>
                <a:latin typeface="+mn-lt"/>
              </a:rPr>
              <a:t>Системы фасадные. </a:t>
            </a:r>
            <a:r>
              <a:rPr lang="ru-RU" sz="2400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+mn-lt"/>
              </a:rPr>
            </a:br>
            <a:r>
              <a:rPr lang="ru-RU" sz="2400" dirty="0" smtClean="0">
                <a:solidFill>
                  <a:srgbClr val="0000FF"/>
                </a:solidFill>
                <a:latin typeface="+mn-lt"/>
              </a:rPr>
              <a:t>Устройство </a:t>
            </a:r>
            <a:r>
              <a:rPr lang="ru-RU" sz="2400" dirty="0">
                <a:solidFill>
                  <a:srgbClr val="0000FF"/>
                </a:solidFill>
                <a:latin typeface="+mn-lt"/>
              </a:rPr>
              <a:t>навесных светопрозрачных фасадных конструкций. </a:t>
            </a:r>
            <a:r>
              <a:rPr lang="ru-RU" sz="2400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+mn-lt"/>
              </a:rPr>
            </a:br>
            <a:r>
              <a:rPr lang="ru-RU" sz="2400" dirty="0" smtClean="0">
                <a:solidFill>
                  <a:srgbClr val="0000FF"/>
                </a:solidFill>
                <a:latin typeface="+mn-lt"/>
              </a:rPr>
              <a:t>Правила</a:t>
            </a:r>
            <a:r>
              <a:rPr lang="ru-RU" sz="2400" dirty="0">
                <a:solidFill>
                  <a:srgbClr val="0000FF"/>
                </a:solidFill>
                <a:latin typeface="+mn-lt"/>
              </a:rPr>
              <a:t>, контроль выполнения и требования к результатам работ»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2" y="1692072"/>
            <a:ext cx="5713809" cy="428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001. ЭНЦФС\1. Договора ЭНЦФС\104 БГУ  ноябрь 2015\Фото обследований\Новая папка\DSC_0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01" y="2264643"/>
            <a:ext cx="5230025" cy="34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92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+mn-lt"/>
              </a:rPr>
              <a:t>«СТО НОСТРОЙ 2.14.96-2013. Навесные фасадные системы с воздушным зазором. Монтаж анкерных креплений. Правила, контроль выполнения и требования к результатам работ» 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5" y="1304896"/>
            <a:ext cx="1642295" cy="242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748" y="3819971"/>
            <a:ext cx="690413" cy="278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89" y="2409915"/>
            <a:ext cx="2190179" cy="340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88" y="2042696"/>
            <a:ext cx="3783557" cy="424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61" y="2518403"/>
            <a:ext cx="4393296" cy="329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087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792" y="274638"/>
            <a:ext cx="8101413" cy="6356898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>
                <a:solidFill>
                  <a:srgbClr val="0000FF"/>
                </a:solidFill>
                <a:latin typeface="+mn-lt"/>
              </a:rPr>
              <a:t>«СТО НОСТРОЙ 2.23.61-2012. </a:t>
            </a:r>
            <a:r>
              <a:rPr lang="ru-RU" sz="2700" dirty="0">
                <a:solidFill>
                  <a:srgbClr val="0000FF"/>
                </a:solidFill>
                <a:latin typeface="+mn-lt"/>
              </a:rPr>
              <a:t>Конструкции ограждающие светопрозрачные. Окна. Часть 1. </a:t>
            </a:r>
            <a:r>
              <a:rPr lang="ru-RU" sz="2700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ru-RU" sz="2700" dirty="0" smtClean="0">
                <a:solidFill>
                  <a:srgbClr val="0000FF"/>
                </a:solidFill>
                <a:latin typeface="+mn-lt"/>
              </a:rPr>
            </a:br>
            <a:r>
              <a:rPr lang="ru-RU" sz="2700" dirty="0" smtClean="0">
                <a:solidFill>
                  <a:srgbClr val="0000FF"/>
                </a:solidFill>
                <a:latin typeface="+mn-lt"/>
              </a:rPr>
              <a:t>Требования </a:t>
            </a:r>
            <a:r>
              <a:rPr lang="ru-RU" sz="2700" dirty="0">
                <a:solidFill>
                  <a:srgbClr val="0000FF"/>
                </a:solidFill>
                <a:latin typeface="+mn-lt"/>
              </a:rPr>
              <a:t>к конструкциям и проектированию» </a:t>
            </a:r>
            <a:r>
              <a:rPr lang="ru-RU" sz="2700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ru-RU" sz="2700" dirty="0" smtClean="0">
                <a:solidFill>
                  <a:srgbClr val="0000FF"/>
                </a:solidFill>
                <a:latin typeface="+mn-lt"/>
              </a:rPr>
            </a:br>
            <a:r>
              <a:rPr lang="ru-RU" sz="2700" dirty="0">
                <a:solidFill>
                  <a:srgbClr val="0000FF"/>
                </a:solidFill>
                <a:latin typeface="+mn-lt"/>
              </a:rPr>
              <a:t/>
            </a:r>
            <a:br>
              <a:rPr lang="ru-RU" sz="2700" dirty="0">
                <a:solidFill>
                  <a:srgbClr val="0000FF"/>
                </a:solidFill>
                <a:latin typeface="+mn-lt"/>
              </a:rPr>
            </a:br>
            <a:r>
              <a:rPr lang="ru-RU" sz="2700" b="1" dirty="0">
                <a:solidFill>
                  <a:srgbClr val="0000FF"/>
                </a:solidFill>
                <a:latin typeface="+mn-lt"/>
              </a:rPr>
              <a:t>СТО НОСТРОЙ 2.23.62-2012.  </a:t>
            </a:r>
            <a:r>
              <a:rPr lang="ru-RU" sz="2700" dirty="0" smtClean="0">
                <a:solidFill>
                  <a:srgbClr val="0000FF"/>
                </a:solidFill>
                <a:latin typeface="+mn-lt"/>
              </a:rPr>
              <a:t>Конструкции </a:t>
            </a:r>
            <a:r>
              <a:rPr lang="ru-RU" sz="2700" dirty="0">
                <a:solidFill>
                  <a:srgbClr val="0000FF"/>
                </a:solidFill>
                <a:latin typeface="+mn-lt"/>
              </a:rPr>
              <a:t>ограждающие светопрозрачные. Окна. Часть 2. </a:t>
            </a:r>
            <a:r>
              <a:rPr lang="ru-RU" sz="2700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ru-RU" sz="2700" dirty="0" smtClean="0">
                <a:solidFill>
                  <a:srgbClr val="0000FF"/>
                </a:solidFill>
                <a:latin typeface="+mn-lt"/>
              </a:rPr>
            </a:br>
            <a:r>
              <a:rPr lang="ru-RU" sz="2700" b="1" dirty="0" smtClean="0">
                <a:solidFill>
                  <a:srgbClr val="0000FF"/>
                </a:solidFill>
                <a:latin typeface="+mn-lt"/>
              </a:rPr>
              <a:t>Монтаж</a:t>
            </a:r>
            <a:r>
              <a:rPr lang="ru-RU" sz="2700" b="1" dirty="0">
                <a:solidFill>
                  <a:srgbClr val="0000FF"/>
                </a:solidFill>
                <a:latin typeface="+mn-lt"/>
              </a:rPr>
              <a:t>. </a:t>
            </a:r>
            <a:r>
              <a:rPr lang="ru-RU" sz="2700" b="1" dirty="0" smtClean="0">
                <a:solidFill>
                  <a:srgbClr val="0000FF"/>
                </a:solidFill>
                <a:latin typeface="+mn-lt"/>
              </a:rPr>
              <a:t>Правила </a:t>
            </a:r>
            <a:r>
              <a:rPr lang="ru-RU" sz="2700" b="1" dirty="0">
                <a:solidFill>
                  <a:srgbClr val="0000FF"/>
                </a:solidFill>
                <a:latin typeface="+mn-lt"/>
              </a:rPr>
              <a:t>организации и производства работ, контроль выполнения и требования к результатам работ</a:t>
            </a:r>
            <a:r>
              <a:rPr lang="ru-RU" sz="2700" b="1" dirty="0" smtClean="0">
                <a:solidFill>
                  <a:srgbClr val="0000FF"/>
                </a:solidFill>
                <a:latin typeface="+mn-lt"/>
              </a:rPr>
              <a:t>»</a:t>
            </a:r>
            <a:br>
              <a:rPr lang="ru-RU" sz="2700" b="1" dirty="0" smtClean="0">
                <a:solidFill>
                  <a:srgbClr val="0000FF"/>
                </a:solidFill>
                <a:latin typeface="+mn-lt"/>
              </a:rPr>
            </a:br>
            <a:r>
              <a:rPr lang="ru-RU" sz="27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ru-RU" sz="2700" dirty="0">
                <a:solidFill>
                  <a:srgbClr val="0000FF"/>
                </a:solidFill>
                <a:latin typeface="+mn-lt"/>
              </a:rPr>
              <a:t/>
            </a:r>
            <a:br>
              <a:rPr lang="ru-RU" sz="2700" dirty="0">
                <a:solidFill>
                  <a:srgbClr val="0000FF"/>
                </a:solidFill>
                <a:latin typeface="+mn-lt"/>
              </a:rPr>
            </a:br>
            <a:r>
              <a:rPr lang="ru-RU" sz="2700" b="1" dirty="0">
                <a:solidFill>
                  <a:srgbClr val="0000FF"/>
                </a:solidFill>
                <a:latin typeface="+mn-lt"/>
              </a:rPr>
              <a:t>СТО НОСТРОЙ 2.35.63-2012</a:t>
            </a:r>
            <a:r>
              <a:rPr lang="ru-RU" sz="2700" dirty="0">
                <a:solidFill>
                  <a:srgbClr val="0000FF"/>
                </a:solidFill>
                <a:latin typeface="+mn-lt"/>
              </a:rPr>
              <a:t>. </a:t>
            </a:r>
            <a:r>
              <a:rPr lang="ru-RU" sz="2700" dirty="0" smtClean="0">
                <a:solidFill>
                  <a:srgbClr val="0000FF"/>
                </a:solidFill>
                <a:latin typeface="+mn-lt"/>
              </a:rPr>
              <a:t>Конструкции </a:t>
            </a:r>
            <a:r>
              <a:rPr lang="ru-RU" sz="2700" dirty="0">
                <a:solidFill>
                  <a:srgbClr val="0000FF"/>
                </a:solidFill>
                <a:latin typeface="+mn-lt"/>
              </a:rPr>
              <a:t>ограждающие светопрозрачные. Окна. Часть 3. </a:t>
            </a:r>
            <a:r>
              <a:rPr lang="ru-RU" sz="2700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ru-RU" sz="2700" dirty="0" smtClean="0">
                <a:solidFill>
                  <a:srgbClr val="0000FF"/>
                </a:solidFill>
                <a:latin typeface="+mn-lt"/>
              </a:rPr>
            </a:br>
            <a:r>
              <a:rPr lang="ru-RU" sz="2700" b="1" dirty="0" smtClean="0">
                <a:solidFill>
                  <a:srgbClr val="0000FF"/>
                </a:solidFill>
                <a:latin typeface="+mn-lt"/>
              </a:rPr>
              <a:t>Правила </a:t>
            </a:r>
            <a:r>
              <a:rPr lang="ru-RU" sz="2700" b="1" dirty="0">
                <a:solidFill>
                  <a:srgbClr val="0000FF"/>
                </a:solidFill>
                <a:latin typeface="+mn-lt"/>
              </a:rPr>
              <a:t>обследования технического состояния в натурных условиях»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6" y="1908883"/>
            <a:ext cx="3487215" cy="280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274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90" y="94004"/>
            <a:ext cx="9232573" cy="67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45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95" y="94004"/>
            <a:ext cx="11938475" cy="111095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С августа 2012 г СТО НОСТРОЙ переданы для учёта в работе всем территориальным органам РОСТЕХНАДХНАДЗОРА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07" y="1019961"/>
            <a:ext cx="9716569" cy="567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993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30" y="484093"/>
            <a:ext cx="4554909" cy="581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7" y="564661"/>
            <a:ext cx="4443813" cy="576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344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72528"/>
            <a:ext cx="10972800" cy="90424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00FF"/>
                </a:solidFill>
              </a:rPr>
              <a:t>Основные положения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59679"/>
            <a:ext cx="11225842" cy="552912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3600" dirty="0" smtClean="0">
                <a:latin typeface="+mj-lt"/>
              </a:rPr>
              <a:t>Область применения</a:t>
            </a:r>
          </a:p>
          <a:p>
            <a:pPr>
              <a:lnSpc>
                <a:spcPct val="120000"/>
              </a:lnSpc>
            </a:pPr>
            <a:r>
              <a:rPr lang="ru-RU" sz="3600" dirty="0" smtClean="0">
                <a:latin typeface="+mj-lt"/>
              </a:rPr>
              <a:t>Нормативные ссылки</a:t>
            </a:r>
          </a:p>
          <a:p>
            <a:pPr>
              <a:lnSpc>
                <a:spcPct val="120000"/>
              </a:lnSpc>
            </a:pPr>
            <a:r>
              <a:rPr lang="ru-RU" sz="3600" dirty="0" smtClean="0">
                <a:latin typeface="+mj-lt"/>
              </a:rPr>
              <a:t>Термины и определения</a:t>
            </a:r>
          </a:p>
          <a:p>
            <a:pPr>
              <a:lnSpc>
                <a:spcPct val="120000"/>
              </a:lnSpc>
            </a:pPr>
            <a:r>
              <a:rPr lang="ru-RU" sz="3600" dirty="0" smtClean="0">
                <a:latin typeface="+mj-lt"/>
              </a:rPr>
              <a:t>Правила производства работ</a:t>
            </a:r>
          </a:p>
          <a:p>
            <a:pPr>
              <a:lnSpc>
                <a:spcPct val="120000"/>
              </a:lnSpc>
            </a:pPr>
            <a:r>
              <a:rPr lang="ru-RU" sz="3600" dirty="0" smtClean="0">
                <a:latin typeface="+mj-lt"/>
              </a:rPr>
              <a:t>Организация фасадных работ</a:t>
            </a:r>
          </a:p>
          <a:p>
            <a:pPr>
              <a:lnSpc>
                <a:spcPct val="120000"/>
              </a:lnSpc>
            </a:pPr>
            <a:r>
              <a:rPr lang="ru-RU" sz="3600" dirty="0" smtClean="0">
                <a:latin typeface="+mj-lt"/>
              </a:rPr>
              <a:t>Технология монтажа</a:t>
            </a:r>
          </a:p>
          <a:p>
            <a:pPr>
              <a:lnSpc>
                <a:spcPct val="120000"/>
              </a:lnSpc>
            </a:pPr>
            <a:r>
              <a:rPr lang="ru-RU" sz="3600" dirty="0" smtClean="0">
                <a:latin typeface="+mj-lt"/>
              </a:rPr>
              <a:t>Материалы и изделия, применяемые при производстве работ</a:t>
            </a:r>
          </a:p>
          <a:p>
            <a:pPr>
              <a:lnSpc>
                <a:spcPct val="120000"/>
              </a:lnSpc>
            </a:pPr>
            <a:r>
              <a:rPr lang="ru-RU" sz="3600" dirty="0" smtClean="0">
                <a:latin typeface="+mj-lt"/>
              </a:rPr>
              <a:t>Приложения – рекомендуемые формы актов и предписаний</a:t>
            </a:r>
          </a:p>
          <a:p>
            <a:pPr marL="0" indent="0">
              <a:lnSpc>
                <a:spcPct val="120000"/>
              </a:lnSpc>
              <a:buNone/>
            </a:pPr>
            <a:endParaRPr lang="ru-RU" sz="3500" dirty="0" smtClean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latin typeface="+mj-lt"/>
              </a:rPr>
              <a:t>   </a:t>
            </a:r>
            <a:r>
              <a:rPr lang="ru-RU" sz="4000" dirty="0" smtClean="0">
                <a:solidFill>
                  <a:srgbClr val="0000FF"/>
                </a:solidFill>
                <a:latin typeface="+mj-lt"/>
              </a:rPr>
              <a:t>в СТО НОСТРОЙ в части устройства фасадов </a:t>
            </a:r>
            <a:r>
              <a:rPr lang="ru-RU" sz="4000" b="1" dirty="0">
                <a:solidFill>
                  <a:srgbClr val="0000FF"/>
                </a:solidFill>
                <a:latin typeface="+mj-lt"/>
              </a:rPr>
              <a:t>в</a:t>
            </a:r>
            <a:r>
              <a:rPr lang="ru-RU" sz="4000" b="1" dirty="0" smtClean="0">
                <a:solidFill>
                  <a:srgbClr val="0000FF"/>
                </a:solidFill>
                <a:latin typeface="+mj-lt"/>
              </a:rPr>
              <a:t>первые</a:t>
            </a:r>
            <a:r>
              <a:rPr lang="ru-RU" sz="40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ru-RU" sz="4000" dirty="0">
                <a:solidFill>
                  <a:srgbClr val="0000FF"/>
                </a:solidFill>
                <a:latin typeface="+mj-lt"/>
              </a:rPr>
              <a:t>были определены единые </a:t>
            </a:r>
            <a:r>
              <a:rPr lang="ru-RU" sz="4000" b="1" dirty="0">
                <a:solidFill>
                  <a:srgbClr val="0000FF"/>
                </a:solidFill>
                <a:latin typeface="+mj-lt"/>
              </a:rPr>
              <a:t>термины и определения </a:t>
            </a:r>
            <a:r>
              <a:rPr lang="ru-RU" sz="4000" dirty="0">
                <a:solidFill>
                  <a:srgbClr val="0000FF"/>
                </a:solidFill>
                <a:latin typeface="+mj-lt"/>
              </a:rPr>
              <a:t>СФТК, НФС, НСФК, </a:t>
            </a:r>
            <a:r>
              <a:rPr lang="ru-RU" sz="4000" b="1" dirty="0">
                <a:solidFill>
                  <a:srgbClr val="0000FF"/>
                </a:solidFill>
                <a:latin typeface="+mj-lt"/>
              </a:rPr>
              <a:t>фасадного </a:t>
            </a:r>
            <a:r>
              <a:rPr lang="ru-RU" sz="4000" b="1" dirty="0" smtClean="0">
                <a:solidFill>
                  <a:srgbClr val="0000FF"/>
                </a:solidFill>
                <a:latin typeface="+mj-lt"/>
              </a:rPr>
              <a:t>крепежа</a:t>
            </a:r>
            <a:r>
              <a:rPr lang="ru-RU" sz="4000" dirty="0">
                <a:solidFill>
                  <a:srgbClr val="0000FF"/>
                </a:solidFill>
                <a:latin typeface="+mj-lt"/>
              </a:rPr>
              <a:t>,</a:t>
            </a:r>
            <a:r>
              <a:rPr lang="ru-RU" sz="40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ru-RU" sz="4000" dirty="0">
                <a:solidFill>
                  <a:srgbClr val="0000FF"/>
                </a:solidFill>
                <a:latin typeface="+mj-lt"/>
              </a:rPr>
              <a:t>а также </a:t>
            </a:r>
            <a:r>
              <a:rPr lang="ru-RU" sz="4000" dirty="0" smtClean="0">
                <a:solidFill>
                  <a:srgbClr val="0000FF"/>
                </a:solidFill>
                <a:latin typeface="+mj-lt"/>
              </a:rPr>
              <a:t>установлено требование разработки </a:t>
            </a:r>
            <a:r>
              <a:rPr lang="ru-RU" sz="4000" b="1" dirty="0" smtClean="0">
                <a:solidFill>
                  <a:srgbClr val="0000FF"/>
                </a:solidFill>
                <a:latin typeface="+mj-lt"/>
              </a:rPr>
              <a:t>РПДФ</a:t>
            </a:r>
            <a:endParaRPr lang="ru-RU" sz="40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3732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09600" y="258792"/>
            <a:ext cx="10972800" cy="5867377"/>
          </a:xfrm>
        </p:spPr>
        <p:txBody>
          <a:bodyPr/>
          <a:lstStyle/>
          <a:p>
            <a:endParaRPr lang="ru-RU" sz="1800" b="1" dirty="0" smtClean="0">
              <a:latin typeface="Arial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Arial"/>
                <a:ea typeface="+mj-ea"/>
                <a:cs typeface="+mj-cs"/>
              </a:rPr>
              <a:t>     ТЕРМИНЫ И ОПРЕДЕЛЕНИЯ</a:t>
            </a:r>
            <a:endParaRPr lang="ru-RU" sz="1800" b="1" dirty="0">
              <a:solidFill>
                <a:srgbClr val="0000FF"/>
              </a:solidFill>
              <a:latin typeface="Arial"/>
              <a:ea typeface="+mj-ea"/>
              <a:cs typeface="+mj-cs"/>
            </a:endParaRPr>
          </a:p>
          <a:p>
            <a:endParaRPr lang="ru-RU" sz="1800" b="1" dirty="0" smtClean="0">
              <a:latin typeface="Arial"/>
              <a:ea typeface="+mj-ea"/>
              <a:cs typeface="+mj-cs"/>
            </a:endParaRPr>
          </a:p>
          <a:p>
            <a:r>
              <a:rPr lang="ru-RU" sz="1800" b="1" dirty="0" smtClean="0">
                <a:latin typeface="Arial"/>
                <a:ea typeface="+mj-ea"/>
                <a:cs typeface="+mj-cs"/>
              </a:rPr>
              <a:t>СФТК</a:t>
            </a:r>
            <a:r>
              <a:rPr lang="ru-RU" sz="1800" dirty="0" smtClean="0">
                <a:latin typeface="Arial"/>
                <a:ea typeface="+mj-ea"/>
                <a:cs typeface="+mj-cs"/>
              </a:rPr>
              <a:t> </a:t>
            </a:r>
            <a:r>
              <a:rPr lang="ru-RU" sz="1800" dirty="0">
                <a:latin typeface="Arial"/>
                <a:ea typeface="+mj-ea"/>
                <a:cs typeface="+mj-cs"/>
              </a:rPr>
              <a:t>- Система фасадная теплоизоляционная композиционная с наружными штукатурными слоями:</a:t>
            </a:r>
            <a:br>
              <a:rPr lang="ru-RU" sz="1800" dirty="0">
                <a:latin typeface="Arial"/>
                <a:ea typeface="+mj-ea"/>
                <a:cs typeface="+mj-cs"/>
              </a:rPr>
            </a:br>
            <a:r>
              <a:rPr lang="ru-RU" sz="1800" dirty="0">
                <a:latin typeface="Arial"/>
                <a:ea typeface="+mj-ea"/>
                <a:cs typeface="+mj-cs"/>
              </a:rPr>
              <a:t> </a:t>
            </a:r>
            <a:r>
              <a:rPr lang="ru-RU" sz="1800" b="1" dirty="0">
                <a:latin typeface="Arial"/>
                <a:ea typeface="+mj-ea"/>
                <a:cs typeface="+mj-cs"/>
              </a:rPr>
              <a:t>Совокупность слоёв</a:t>
            </a:r>
            <a:r>
              <a:rPr lang="ru-RU" sz="1800" dirty="0">
                <a:latin typeface="Arial"/>
                <a:ea typeface="+mj-ea"/>
                <a:cs typeface="+mj-cs"/>
              </a:rPr>
              <a:t>, устраиваемых непосредственно на внешней поверхности наружных стен зданий, в том числе клеевой слой, слой теплоизоляционного материала, штукатурные и защитно-декоративный слои. </a:t>
            </a:r>
            <a:br>
              <a:rPr lang="ru-RU" sz="1800" dirty="0">
                <a:latin typeface="Arial"/>
                <a:ea typeface="+mj-ea"/>
                <a:cs typeface="+mj-cs"/>
              </a:rPr>
            </a:br>
            <a:r>
              <a:rPr lang="ru-RU" sz="1800" dirty="0">
                <a:latin typeface="Arial"/>
                <a:ea typeface="+mj-ea"/>
                <a:cs typeface="+mj-cs"/>
              </a:rPr>
              <a:t>  </a:t>
            </a:r>
            <a:r>
              <a:rPr lang="ru-RU" sz="1800" b="1" dirty="0">
                <a:latin typeface="Arial"/>
                <a:ea typeface="+mj-ea"/>
                <a:cs typeface="+mj-cs"/>
              </a:rPr>
              <a:t>Комплекс</a:t>
            </a:r>
            <a:r>
              <a:rPr lang="ru-RU" sz="1800" dirty="0">
                <a:latin typeface="Arial"/>
                <a:ea typeface="+mj-ea"/>
                <a:cs typeface="+mj-cs"/>
              </a:rPr>
              <a:t> материалов и изделий, а также </a:t>
            </a:r>
            <a:r>
              <a:rPr lang="ru-RU" sz="1800" b="1" dirty="0">
                <a:latin typeface="Arial"/>
                <a:ea typeface="+mj-ea"/>
                <a:cs typeface="+mj-cs"/>
              </a:rPr>
              <a:t>совокупность</a:t>
            </a:r>
            <a:r>
              <a:rPr lang="ru-RU" sz="1800" dirty="0">
                <a:latin typeface="Arial"/>
                <a:ea typeface="+mj-ea"/>
                <a:cs typeface="+mj-cs"/>
              </a:rPr>
              <a:t> технических и технологических решений, определяющих </a:t>
            </a:r>
            <a:r>
              <a:rPr lang="ru-RU" sz="1800" b="1" dirty="0">
                <a:latin typeface="Arial"/>
                <a:ea typeface="+mj-ea"/>
                <a:cs typeface="+mj-cs"/>
              </a:rPr>
              <a:t>правила</a:t>
            </a:r>
            <a:r>
              <a:rPr lang="ru-RU" sz="1800" dirty="0">
                <a:latin typeface="Arial"/>
                <a:ea typeface="+mj-ea"/>
                <a:cs typeface="+mj-cs"/>
              </a:rPr>
              <a:t> </a:t>
            </a:r>
            <a:r>
              <a:rPr lang="ru-RU" sz="1800" b="1" dirty="0">
                <a:latin typeface="Arial"/>
                <a:ea typeface="+mj-ea"/>
                <a:cs typeface="+mj-cs"/>
              </a:rPr>
              <a:t>и порядок установки</a:t>
            </a:r>
            <a:r>
              <a:rPr lang="ru-RU" sz="1800" dirty="0">
                <a:latin typeface="Arial"/>
                <a:ea typeface="+mj-ea"/>
                <a:cs typeface="+mj-cs"/>
              </a:rPr>
              <a:t> СФТК в проектное положение</a:t>
            </a:r>
            <a:r>
              <a:rPr lang="ru-RU" sz="2200" dirty="0" smtClean="0">
                <a:latin typeface="Arial"/>
                <a:ea typeface="+mj-ea"/>
                <a:cs typeface="+mj-cs"/>
              </a:rPr>
              <a:t>.</a:t>
            </a:r>
          </a:p>
          <a:p>
            <a:endParaRPr lang="ru-RU" sz="2200" dirty="0">
              <a:latin typeface="Arial"/>
              <a:ea typeface="+mj-ea"/>
              <a:cs typeface="+mj-cs"/>
            </a:endParaRPr>
          </a:p>
          <a:p>
            <a:endParaRPr lang="ru-RU" sz="2200" dirty="0" smtClean="0">
              <a:latin typeface="Arial"/>
              <a:ea typeface="+mj-ea"/>
              <a:cs typeface="+mj-cs"/>
            </a:endParaRPr>
          </a:p>
          <a:p>
            <a:r>
              <a:rPr lang="ru-RU" sz="2200" b="1" dirty="0">
                <a:latin typeface="Arial"/>
                <a:ea typeface="+mj-ea"/>
                <a:cs typeface="+mj-cs"/>
              </a:rPr>
              <a:t>НФС</a:t>
            </a:r>
            <a:r>
              <a:rPr lang="ru-RU" sz="2200" dirty="0">
                <a:latin typeface="Arial"/>
                <a:ea typeface="+mj-ea"/>
                <a:cs typeface="+mj-cs"/>
              </a:rPr>
              <a:t> Навесная фасадная система с воздушным зазором: </a:t>
            </a:r>
            <a:br>
              <a:rPr lang="ru-RU" sz="2200" dirty="0">
                <a:latin typeface="Arial"/>
                <a:ea typeface="+mj-ea"/>
                <a:cs typeface="+mj-cs"/>
              </a:rPr>
            </a:br>
            <a:r>
              <a:rPr lang="ru-RU" sz="2200" b="1" dirty="0">
                <a:latin typeface="Arial"/>
                <a:ea typeface="+mj-ea"/>
                <a:cs typeface="+mj-cs"/>
              </a:rPr>
              <a:t>Совокупность</a:t>
            </a:r>
            <a:r>
              <a:rPr lang="ru-RU" sz="2200" dirty="0">
                <a:latin typeface="Arial"/>
                <a:ea typeface="+mj-ea"/>
                <a:cs typeface="+mj-cs"/>
              </a:rPr>
              <a:t> конструктивных элементов и материалов, устанавливаемых на внешней поверхности наружных стен зданий, а также </a:t>
            </a:r>
            <a:r>
              <a:rPr lang="ru-RU" sz="2200" b="1" dirty="0">
                <a:latin typeface="Arial"/>
                <a:ea typeface="+mj-ea"/>
                <a:cs typeface="+mj-cs"/>
              </a:rPr>
              <a:t>правил и порядка </a:t>
            </a:r>
            <a:r>
              <a:rPr lang="ru-RU" sz="2200" dirty="0">
                <a:latin typeface="Arial"/>
                <a:ea typeface="+mj-ea"/>
                <a:cs typeface="+mj-cs"/>
              </a:rPr>
              <a:t>их установки в проектное положение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355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02" y="74683"/>
            <a:ext cx="9038454" cy="670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53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22532"/>
            <a:ext cx="9356608" cy="673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54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000FF"/>
                </a:solidFill>
              </a:rPr>
              <a:t>Основные проблемы области фасадного строительства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045" y="1600206"/>
            <a:ext cx="11611155" cy="488685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3600" dirty="0" smtClean="0">
                <a:latin typeface="+mj-lt"/>
              </a:rPr>
              <a:t>Нормативно техническая документация.</a:t>
            </a:r>
          </a:p>
          <a:p>
            <a:pPr marL="514350" indent="-514350">
              <a:buAutoNum type="arabicPeriod"/>
            </a:pPr>
            <a:r>
              <a:rPr lang="ru-RU" sz="3600" dirty="0" smtClean="0">
                <a:latin typeface="+mj-lt"/>
              </a:rPr>
              <a:t>Низкое качество </a:t>
            </a:r>
            <a:r>
              <a:rPr lang="ru-RU" sz="3600" dirty="0">
                <a:latin typeface="+mj-lt"/>
              </a:rPr>
              <a:t>проектной документации в части устройства </a:t>
            </a:r>
            <a:r>
              <a:rPr lang="ru-RU" sz="3600" dirty="0" smtClean="0">
                <a:latin typeface="+mj-lt"/>
              </a:rPr>
              <a:t>фасадов (РПДФ).</a:t>
            </a:r>
          </a:p>
          <a:p>
            <a:pPr marL="514350" indent="-514350">
              <a:buAutoNum type="arabicPeriod"/>
            </a:pPr>
            <a:r>
              <a:rPr lang="ru-RU" sz="3600" dirty="0" smtClean="0">
                <a:latin typeface="+mj-lt"/>
              </a:rPr>
              <a:t>Массовый БРАК - Низкая квалификация ИТР и монтажников – отсутствие учебных программ в учебных заведениях.</a:t>
            </a:r>
          </a:p>
          <a:p>
            <a:pPr marL="514350" indent="-514350">
              <a:buAutoNum type="arabicPeriod"/>
            </a:pPr>
            <a:r>
              <a:rPr lang="ru-RU" sz="3600" dirty="0" smtClean="0">
                <a:latin typeface="+mj-lt"/>
              </a:rPr>
              <a:t> Не компетентность служб строительного контроля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945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713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Выбор СФТК и Комплектация объектов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97308"/>
            <a:ext cx="10972800" cy="575986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1. С вступлением в силу с </a:t>
            </a:r>
            <a:r>
              <a:rPr lang="ru-RU" dirty="0"/>
              <a:t>11.01.2018 </a:t>
            </a:r>
            <a:r>
              <a:rPr lang="ru-RU" dirty="0" smtClean="0"/>
              <a:t>г. </a:t>
            </a:r>
            <a:r>
              <a:rPr lang="ru-RU" dirty="0"/>
              <a:t>СП 293.1325800.2017 </a:t>
            </a:r>
            <a:r>
              <a:rPr lang="ru-RU" dirty="0" smtClean="0"/>
              <a:t>«</a:t>
            </a:r>
            <a:r>
              <a:rPr lang="ru-RU" dirty="0"/>
              <a:t>СФТК. Правила проектирования и пр-ва </a:t>
            </a:r>
            <a:r>
              <a:rPr lang="ru-RU" dirty="0" smtClean="0"/>
              <a:t>работ»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Рекомендуется </a:t>
            </a:r>
            <a:r>
              <a:rPr lang="ru-RU" dirty="0"/>
              <a:t>применять только СФТК соответствующие требованиям ГОСТ Р </a:t>
            </a:r>
            <a:r>
              <a:rPr lang="ru-RU" dirty="0" smtClean="0"/>
              <a:t>56707-2015 «СФТК</a:t>
            </a:r>
            <a:r>
              <a:rPr lang="ru-RU" dirty="0"/>
              <a:t>. </a:t>
            </a:r>
            <a:r>
              <a:rPr lang="ru-RU" dirty="0" err="1"/>
              <a:t>Общ.техн.условия</a:t>
            </a:r>
            <a:r>
              <a:rPr lang="ru-RU" dirty="0" smtClean="0"/>
              <a:t>» при этом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1</a:t>
            </a:r>
            <a:r>
              <a:rPr lang="ru-RU" dirty="0" smtClean="0"/>
              <a:t>. </a:t>
            </a:r>
            <a:r>
              <a:rPr lang="ru-RU" dirty="0"/>
              <a:t>С</a:t>
            </a:r>
            <a:r>
              <a:rPr lang="ru-RU" dirty="0" smtClean="0"/>
              <a:t>истемодержатель </a:t>
            </a:r>
            <a:r>
              <a:rPr lang="ru-RU" dirty="0"/>
              <a:t>должен оформить и предоставить </a:t>
            </a:r>
            <a:r>
              <a:rPr lang="ru-RU" b="1" dirty="0"/>
              <a:t>Сертификат соответствия ГОСТ Р 56707-2015 </a:t>
            </a:r>
          </a:p>
          <a:p>
            <a:pPr marL="0" indent="0">
              <a:buNone/>
            </a:pPr>
            <a:r>
              <a:rPr lang="ru-RU" dirty="0">
                <a:solidFill>
                  <a:srgbClr val="0000FF"/>
                </a:solidFill>
              </a:rPr>
              <a:t>2</a:t>
            </a:r>
            <a:r>
              <a:rPr lang="ru-RU" dirty="0"/>
              <a:t>. Конкретные пункты ГОСТ Р 56707-2015 – требуют от производителя материалов СФТК документального подтверждения: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А)  </a:t>
            </a:r>
            <a:r>
              <a:rPr lang="ru-RU" b="1" dirty="0" smtClean="0"/>
              <a:t>Класса </a:t>
            </a:r>
            <a:r>
              <a:rPr lang="ru-RU" b="1" dirty="0"/>
              <a:t>надежности </a:t>
            </a:r>
            <a:r>
              <a:rPr lang="ru-RU" dirty="0"/>
              <a:t>по применению (согласно п.4.3); класс надежности по применению для </a:t>
            </a:r>
            <a:r>
              <a:rPr lang="ru-RU" dirty="0" smtClean="0"/>
              <a:t>многоэтажных зданий высотой до 75 м. </a:t>
            </a:r>
            <a:r>
              <a:rPr lang="ru-RU" b="1" dirty="0" smtClean="0"/>
              <a:t>СК1</a:t>
            </a:r>
            <a:r>
              <a:rPr lang="ru-RU" dirty="0" smtClean="0"/>
              <a:t> </a:t>
            </a:r>
            <a:r>
              <a:rPr lang="ru-RU" dirty="0"/>
              <a:t>(т.е. основные здания и сооружения, кроме уникальных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Б)</a:t>
            </a:r>
            <a:r>
              <a:rPr lang="ru-RU" dirty="0" smtClean="0"/>
              <a:t> </a:t>
            </a:r>
            <a:r>
              <a:rPr lang="ru-RU" b="1" dirty="0" smtClean="0"/>
              <a:t>Класса </a:t>
            </a:r>
            <a:r>
              <a:rPr lang="ru-RU" b="1" dirty="0"/>
              <a:t>пожарной опасности </a:t>
            </a:r>
            <a:r>
              <a:rPr lang="ru-RU" dirty="0"/>
              <a:t>(согласно п.5.1 ГОСТа), подтвержденный Протоколом пожарно-технических испытаний, включающим перечень всей продукции применявшейся при испытаниях (в случае применения для заполнения зазоров в утеплителе полиуретановый пены, данный факт должен быть отражен в </a:t>
            </a:r>
            <a:r>
              <a:rPr lang="ru-RU" dirty="0" smtClean="0"/>
              <a:t>Протоколе натурных огневых испытаний по ГОСТ 31251) </a:t>
            </a:r>
            <a:r>
              <a:rPr lang="ru-RU" dirty="0"/>
              <a:t>класс пожарной </a:t>
            </a:r>
            <a:r>
              <a:rPr lang="ru-RU" dirty="0" smtClean="0"/>
              <a:t>опасности для многоквартирных домов </a:t>
            </a:r>
            <a:r>
              <a:rPr lang="ru-RU" b="1" dirty="0" smtClean="0"/>
              <a:t>К0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В) </a:t>
            </a:r>
            <a:r>
              <a:rPr lang="ru-RU" b="1" dirty="0" smtClean="0"/>
              <a:t>Класса </a:t>
            </a:r>
            <a:r>
              <a:rPr lang="ru-RU" b="1" dirty="0"/>
              <a:t>климатической устойчивости </a:t>
            </a:r>
            <a:r>
              <a:rPr lang="ru-RU" dirty="0"/>
              <a:t>(согласно п.5.2) присваиваемый по ГОСТ Р 55943-2014 (</a:t>
            </a:r>
            <a:r>
              <a:rPr lang="ru-RU" dirty="0" err="1"/>
              <a:t>д.б</a:t>
            </a:r>
            <a:r>
              <a:rPr lang="ru-RU" dirty="0"/>
              <a:t>. не ниже </a:t>
            </a:r>
            <a:r>
              <a:rPr lang="ru-RU" b="1" dirty="0"/>
              <a:t>КВ2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0000FF"/>
                </a:solidFill>
              </a:rPr>
              <a:t>3</a:t>
            </a:r>
            <a:r>
              <a:rPr lang="ru-RU" dirty="0"/>
              <a:t>. Требования ГОСТ Р 53786-2010 предписывают применение в составе СФТК </a:t>
            </a:r>
            <a:r>
              <a:rPr lang="ru-RU" b="1" dirty="0"/>
              <a:t>только системных материалов, прошедших техническую апробацию в составе системы:</a:t>
            </a:r>
            <a:r>
              <a:rPr lang="ru-RU" dirty="0"/>
              <a:t> клеев для утеплителей, грунтовок, декоративных штукатурок и фасадных красок, участвовавших в проведении климатических испытаний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863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36" y="274639"/>
            <a:ext cx="11827380" cy="62267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СУДЕБНАЯ ПРАКТИКА</a:t>
            </a:r>
            <a:r>
              <a:rPr lang="ru-RU" sz="2400" dirty="0" smtClean="0">
                <a:solidFill>
                  <a:srgbClr val="0000FF"/>
                </a:solidFill>
              </a:rPr>
              <a:t/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В </a:t>
            </a:r>
            <a:r>
              <a:rPr lang="ru-RU" sz="2400" dirty="0">
                <a:solidFill>
                  <a:srgbClr val="0000FF"/>
                </a:solidFill>
              </a:rPr>
              <a:t>проектах «РПДФ</a:t>
            </a:r>
            <a:r>
              <a:rPr lang="ru-RU" sz="2400" dirty="0" smtClean="0">
                <a:solidFill>
                  <a:srgbClr val="0000FF"/>
                </a:solidFill>
              </a:rPr>
              <a:t>» не </a:t>
            </a:r>
            <a:r>
              <a:rPr lang="ru-RU" sz="2400" dirty="0">
                <a:solidFill>
                  <a:srgbClr val="0000FF"/>
                </a:solidFill>
              </a:rPr>
              <a:t>указывается конкретное наименование СФТК или НФС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461" y="1138687"/>
            <a:ext cx="11844471" cy="55783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 smtClean="0"/>
              <a:t>	</a:t>
            </a:r>
            <a:r>
              <a:rPr lang="ru-RU" sz="2400" b="1" dirty="0" smtClean="0">
                <a:latin typeface="+mj-lt"/>
              </a:rPr>
              <a:t>Негативные последствия:</a:t>
            </a:r>
          </a:p>
          <a:p>
            <a:pPr marL="0" indent="0">
              <a:buNone/>
            </a:pPr>
            <a:r>
              <a:rPr lang="ru-RU" sz="2400" dirty="0" smtClean="0">
                <a:latin typeface="+mj-lt"/>
              </a:rPr>
              <a:t>	1. Срок службы большинства СФТК не соответствует </a:t>
            </a:r>
            <a:r>
              <a:rPr lang="ru-RU" sz="2400" dirty="0">
                <a:latin typeface="+mj-lt"/>
              </a:rPr>
              <a:t>требованиям </a:t>
            </a:r>
            <a:r>
              <a:rPr lang="ru-RU" sz="2400" dirty="0" smtClean="0">
                <a:latin typeface="+mj-lt"/>
              </a:rPr>
              <a:t>периодичности проведения капитальных ремонтов по 58-88 Р: «Минимальная </a:t>
            </a:r>
            <a:r>
              <a:rPr lang="ru-RU" sz="2400" dirty="0">
                <a:latin typeface="+mj-lt"/>
              </a:rPr>
              <a:t>продолжительность эффективной эксплуатации элементов зданий и </a:t>
            </a:r>
            <a:r>
              <a:rPr lang="ru-RU" sz="2400" dirty="0" smtClean="0">
                <a:latin typeface="+mj-lt"/>
              </a:rPr>
              <a:t>объектов» – наружных стен жилых домов не менее </a:t>
            </a:r>
            <a:r>
              <a:rPr lang="ru-RU" sz="2400" dirty="0" smtClean="0">
                <a:latin typeface="+mj-lt"/>
              </a:rPr>
              <a:t>30-35 </a:t>
            </a:r>
            <a:r>
              <a:rPr lang="ru-RU" sz="2400" dirty="0" smtClean="0">
                <a:latin typeface="+mj-lt"/>
              </a:rPr>
              <a:t>лет</a:t>
            </a:r>
            <a:r>
              <a:rPr lang="ru-RU" sz="2400" dirty="0" smtClean="0">
                <a:latin typeface="+mj-lt"/>
              </a:rPr>
              <a:t>!</a:t>
            </a:r>
          </a:p>
          <a:p>
            <a:pPr marL="0" indent="0">
              <a:buNone/>
            </a:pPr>
            <a:endParaRPr lang="ru-RU" sz="2400" dirty="0" smtClean="0">
              <a:latin typeface="+mj-lt"/>
            </a:endParaRPr>
          </a:p>
          <a:p>
            <a:pPr marL="0" indent="0">
              <a:buNone/>
            </a:pPr>
            <a:r>
              <a:rPr lang="ru-RU" sz="2400" dirty="0" smtClean="0">
                <a:latin typeface="+mj-lt"/>
              </a:rPr>
              <a:t>	2. В России сегодня более 200 различных </a:t>
            </a:r>
            <a:r>
              <a:rPr lang="ru-RU" sz="2400" dirty="0" smtClean="0">
                <a:latin typeface="+mj-lt"/>
              </a:rPr>
              <a:t>НСФ и СФТК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имеющих Техсвидетельства ФАУ </a:t>
            </a:r>
            <a:r>
              <a:rPr lang="ru-RU" sz="2400" dirty="0" smtClean="0">
                <a:latin typeface="+mj-lt"/>
              </a:rPr>
              <a:t>ФЦС и </a:t>
            </a:r>
            <a:r>
              <a:rPr lang="ru-RU" sz="2400" b="1" dirty="0">
                <a:latin typeface="+mj-lt"/>
              </a:rPr>
              <a:t>в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smtClean="0">
                <a:latin typeface="+mj-lt"/>
              </a:rPr>
              <a:t>судебных спорах не возможно обосновать на основании каких конкретно требований должны были быть выполнены фасадные работы</a:t>
            </a:r>
            <a:r>
              <a:rPr lang="ru-RU" sz="2400" b="1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ru-RU" sz="2400" b="1" dirty="0" smtClean="0">
              <a:latin typeface="+mj-lt"/>
            </a:endParaRPr>
          </a:p>
          <a:p>
            <a:pPr marL="0" indent="0">
              <a:buNone/>
            </a:pPr>
            <a:r>
              <a:rPr lang="ru-RU" sz="2400" dirty="0" smtClean="0">
                <a:latin typeface="+mj-lt"/>
              </a:rPr>
              <a:t>	3. Ряд фасадных систем по своим физико-техническим характеристикам и гарантийным срокам эксплуатации не могут применяться на фасадах тех или иных </a:t>
            </a:r>
            <a:r>
              <a:rPr lang="ru-RU" sz="2400" dirty="0" smtClean="0">
                <a:latin typeface="+mj-lt"/>
              </a:rPr>
              <a:t>зданий:</a:t>
            </a:r>
          </a:p>
          <a:p>
            <a:pPr marL="0" indent="0">
              <a:buNone/>
            </a:pPr>
            <a:r>
              <a:rPr lang="ru-RU" sz="2400" dirty="0" smtClean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– </a:t>
            </a:r>
            <a:r>
              <a:rPr lang="ru-RU" sz="2400" dirty="0" smtClean="0">
                <a:latin typeface="+mj-lt"/>
              </a:rPr>
              <a:t>архитектурные решения,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+mj-lt"/>
              </a:rPr>
              <a:t>кривизна стен;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+mj-lt"/>
              </a:rPr>
              <a:t>п</a:t>
            </a:r>
            <a:r>
              <a:rPr lang="ru-RU" sz="2400" dirty="0" smtClean="0">
                <a:latin typeface="+mj-lt"/>
              </a:rPr>
              <a:t>аропроницаемость материалов строительных оснований;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+mj-lt"/>
              </a:rPr>
              <a:t>прочность </a:t>
            </a:r>
            <a:r>
              <a:rPr lang="ru-RU" sz="2400" dirty="0" smtClean="0">
                <a:latin typeface="+mj-lt"/>
              </a:rPr>
              <a:t>и огнестойкость наружных </a:t>
            </a:r>
            <a:r>
              <a:rPr lang="ru-RU" sz="2400" dirty="0" smtClean="0">
                <a:latin typeface="+mj-lt"/>
              </a:rPr>
              <a:t>стен - требования </a:t>
            </a:r>
            <a:r>
              <a:rPr lang="ru-RU" sz="2400" dirty="0" smtClean="0">
                <a:latin typeface="+mj-lt"/>
              </a:rPr>
              <a:t>пожарной </a:t>
            </a:r>
            <a:r>
              <a:rPr lang="ru-RU" sz="2400" dirty="0" smtClean="0">
                <a:latin typeface="+mj-lt"/>
              </a:rPr>
              <a:t>безопасности</a:t>
            </a:r>
            <a:r>
              <a:rPr lang="ru-RU" sz="2400" dirty="0">
                <a:latin typeface="+mj-lt"/>
              </a:rPr>
              <a:t>.</a:t>
            </a:r>
            <a:endParaRPr lang="ru-RU" sz="2400" dirty="0" smtClean="0">
              <a:latin typeface="+mj-lt"/>
            </a:endParaRP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254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72675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0000FF"/>
                </a:solidFill>
              </a:rPr>
              <a:t>СУДЕБНАЯ ПРАКТИКА </a:t>
            </a:r>
            <a:r>
              <a:rPr lang="ru-RU" sz="2200" dirty="0" smtClean="0">
                <a:solidFill>
                  <a:srgbClr val="0000FF"/>
                </a:solidFill>
              </a:rPr>
              <a:t>работы должны быть выполнены в соответствии с требованиями ГОСТ и СНиП</a:t>
            </a:r>
            <a:endParaRPr lang="ru-RU" sz="22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90445"/>
            <a:ext cx="10972800" cy="5529531"/>
          </a:xfrm>
        </p:spPr>
        <p:txBody>
          <a:bodyPr/>
          <a:lstStyle/>
          <a:p>
            <a:r>
              <a:rPr lang="ru-RU" sz="2800" dirty="0" smtClean="0"/>
              <a:t>Арбитражное дело №А07-24498/2015 г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D:\01. ЭНЦФС\1. Договора ЭНЦФС\100 Госстрой мкр Московский\Литер 1\фото\Витражка 20 сентября\DSC_8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632" y="1958198"/>
            <a:ext cx="7108165" cy="47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157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0" y="66090"/>
            <a:ext cx="10195851" cy="652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527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00FF"/>
                </a:solidFill>
              </a:rPr>
              <a:t>СУДЕБНАЯ ПРАКТИКА </a:t>
            </a:r>
            <a:r>
              <a:rPr lang="ru-RU" sz="2000" dirty="0">
                <a:solidFill>
                  <a:srgbClr val="0000FF"/>
                </a:solidFill>
              </a:rPr>
              <a:t>работы </a:t>
            </a:r>
            <a:r>
              <a:rPr lang="ru-RU" sz="2000" dirty="0" smtClean="0">
                <a:solidFill>
                  <a:srgbClr val="0000FF"/>
                </a:solidFill>
              </a:rPr>
              <a:t>по монтажу СФТК должны </a:t>
            </a:r>
            <a:r>
              <a:rPr lang="ru-RU" sz="2000" dirty="0">
                <a:solidFill>
                  <a:srgbClr val="0000FF"/>
                </a:solidFill>
              </a:rPr>
              <a:t>быть </a:t>
            </a:r>
            <a:r>
              <a:rPr lang="ru-RU" sz="2000" dirty="0" smtClean="0">
                <a:solidFill>
                  <a:srgbClr val="0000FF"/>
                </a:solidFill>
              </a:rPr>
              <a:t>выполнены после завершения всех «внутренних мокрых работ»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345721"/>
            <a:ext cx="10972800" cy="5244859"/>
          </a:xfrm>
        </p:spPr>
        <p:txBody>
          <a:bodyPr/>
          <a:lstStyle/>
          <a:p>
            <a:r>
              <a:rPr lang="ru-RU" dirty="0"/>
              <a:t>Арбитражное дело </a:t>
            </a:r>
            <a:r>
              <a:rPr lang="ru-RU" dirty="0" err="1"/>
              <a:t>Дело</a:t>
            </a:r>
            <a:r>
              <a:rPr lang="ru-RU" dirty="0"/>
              <a:t> № А07- </a:t>
            </a:r>
            <a:r>
              <a:rPr lang="ru-RU" dirty="0" smtClean="0"/>
              <a:t>20055/2016</a:t>
            </a:r>
          </a:p>
          <a:p>
            <a:endParaRPr lang="ru-RU" dirty="0"/>
          </a:p>
        </p:txBody>
      </p:sp>
      <p:pic>
        <p:nvPicPr>
          <p:cNvPr id="8195" name="Picture 3" descr="D:\01. ЭНЦФС\1. Договора ЭНЦФС\119 Владивостокская 10\фото кв 69\IMG_2015-11-17_094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199" y="2199736"/>
            <a:ext cx="2423394" cy="430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01. ЭНЦФС\1. Договора ЭНЦФС\119 Владивостокская 10\Фото 20.05.2017\DSC_7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09" y="1935992"/>
            <a:ext cx="6806241" cy="453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22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00FF"/>
                </a:solidFill>
              </a:rPr>
              <a:t>СУДЕБНАЯ ПРАКТИКА </a:t>
            </a:r>
            <a:r>
              <a:rPr lang="ru-RU" sz="2000" dirty="0">
                <a:solidFill>
                  <a:srgbClr val="0000FF"/>
                </a:solidFill>
              </a:rPr>
              <a:t>работы по </a:t>
            </a:r>
            <a:r>
              <a:rPr lang="ru-RU" sz="2000" dirty="0" smtClean="0">
                <a:solidFill>
                  <a:srgbClr val="0000FF"/>
                </a:solidFill>
              </a:rPr>
              <a:t>монтажу СПК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55940"/>
            <a:ext cx="10972800" cy="5460520"/>
          </a:xfrm>
        </p:spPr>
        <p:txBody>
          <a:bodyPr/>
          <a:lstStyle/>
          <a:p>
            <a:r>
              <a:rPr lang="ru-RU" dirty="0"/>
              <a:t>Арбитражное </a:t>
            </a:r>
            <a:r>
              <a:rPr lang="ru-RU" dirty="0" smtClean="0"/>
              <a:t>дело </a:t>
            </a:r>
            <a:r>
              <a:rPr lang="ru-RU" dirty="0"/>
              <a:t>№А 07-28368/2017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7" y="1926385"/>
            <a:ext cx="11852693" cy="48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241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15807"/>
          </a:xfrm>
        </p:spPr>
        <p:txBody>
          <a:bodyPr/>
          <a:lstStyle/>
          <a:p>
            <a:r>
              <a:rPr lang="ru-RU" sz="2800" dirty="0">
                <a:solidFill>
                  <a:srgbClr val="0000FF"/>
                </a:solidFill>
              </a:rPr>
              <a:t>СУДЕБНАЯ ПРАКТИКА </a:t>
            </a:r>
            <a:r>
              <a:rPr lang="ru-RU" sz="2000" dirty="0">
                <a:solidFill>
                  <a:srgbClr val="0000FF"/>
                </a:solidFill>
              </a:rPr>
              <a:t>работы по </a:t>
            </a:r>
            <a:r>
              <a:rPr lang="ru-RU" sz="2000" dirty="0" smtClean="0">
                <a:solidFill>
                  <a:srgbClr val="0000FF"/>
                </a:solidFill>
              </a:rPr>
              <a:t>монтажу НФС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408" y="1000664"/>
            <a:ext cx="11723298" cy="5650302"/>
          </a:xfrm>
        </p:spPr>
        <p:txBody>
          <a:bodyPr/>
          <a:lstStyle/>
          <a:p>
            <a:r>
              <a:rPr lang="ru-RU" dirty="0" smtClean="0"/>
              <a:t>Арбитражное дело </a:t>
            </a:r>
            <a:r>
              <a:rPr lang="ru-RU" dirty="0">
                <a:ea typeface="Times New Roman"/>
              </a:rPr>
              <a:t>№ </a:t>
            </a:r>
            <a:r>
              <a:rPr lang="ru-RU" dirty="0" smtClean="0">
                <a:ea typeface="Times New Roman"/>
              </a:rPr>
              <a:t>А07-14760/2017</a:t>
            </a:r>
          </a:p>
          <a:p>
            <a:pPr marL="0" indent="0">
              <a:buNone/>
            </a:pPr>
            <a:r>
              <a:rPr lang="ru-RU" dirty="0" smtClean="0">
                <a:ea typeface="Times New Roman"/>
              </a:rPr>
              <a:t> </a:t>
            </a:r>
            <a:endParaRPr lang="ru-RU" dirty="0"/>
          </a:p>
        </p:txBody>
      </p:sp>
      <p:pic>
        <p:nvPicPr>
          <p:cNvPr id="10242" name="Picture 2" descr="D:\01. ЭНЦФС\1. Договора ЭНЦФС\118  Витаминка\Фото\9.02.2018\9.02.2018\DSC_3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4" y="1944296"/>
            <a:ext cx="6451840" cy="430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01. ЭНЦФС\1. Договора ЭНЦФС\118  Витаминка\Фото\9.02.2018\9.02.2018\DSC_3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81" y="2260120"/>
            <a:ext cx="4878239" cy="325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50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543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Судебная </a:t>
            </a:r>
            <a:r>
              <a:rPr lang="ru-RU" dirty="0" smtClean="0">
                <a:solidFill>
                  <a:srgbClr val="0000FF"/>
                </a:solidFill>
              </a:rPr>
              <a:t>практика - рекомендации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645" y="1164565"/>
            <a:ext cx="11750467" cy="5509699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Обязательно указывать наименование фасадных систем </a:t>
            </a:r>
            <a:r>
              <a:rPr lang="ru-RU" dirty="0" smtClean="0"/>
              <a:t>(СФТК / НФС</a:t>
            </a:r>
            <a:r>
              <a:rPr lang="ru-RU" dirty="0" smtClean="0"/>
              <a:t>)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     Условия договора: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 smtClean="0">
                <a:solidFill>
                  <a:srgbClr val="0000FF"/>
                </a:solidFill>
              </a:rPr>
              <a:t>       А. </a:t>
            </a:r>
            <a:r>
              <a:rPr lang="ru-RU" dirty="0" smtClean="0"/>
              <a:t>Заверенная </a:t>
            </a:r>
            <a:r>
              <a:rPr lang="ru-RU" dirty="0"/>
              <a:t>копия Свидетельства НП СРО о допуске к определённым</a:t>
            </a:r>
          </a:p>
          <a:p>
            <a:pPr marL="0" indent="0">
              <a:buNone/>
            </a:pPr>
            <a:r>
              <a:rPr lang="ru-RU" dirty="0"/>
              <a:t>видам работ, оказывающим влияние на безопасность объектов капитального строительства  (при суммах строительных подрядных договоров/контрактов на сумму свыше 3 000 000 рублей или выполнении государственных контрактов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        Б</a:t>
            </a:r>
            <a:r>
              <a:rPr lang="ru-RU" b="1" dirty="0" smtClean="0"/>
              <a:t>. </a:t>
            </a:r>
            <a:r>
              <a:rPr lang="ru-RU" dirty="0" smtClean="0"/>
              <a:t>Заверенная </a:t>
            </a:r>
            <a:r>
              <a:rPr lang="ru-RU" dirty="0"/>
              <a:t>копия Приказа руководителя строительной подрядной </a:t>
            </a:r>
            <a:r>
              <a:rPr lang="ru-RU" dirty="0" smtClean="0"/>
              <a:t> организации </a:t>
            </a:r>
          </a:p>
          <a:p>
            <a:pPr marL="0" indent="0">
              <a:buNone/>
            </a:pPr>
            <a:r>
              <a:rPr lang="ru-RU" b="1" dirty="0" smtClean="0"/>
              <a:t>«</a:t>
            </a:r>
            <a:r>
              <a:rPr lang="ru-RU" b="1" dirty="0"/>
              <a:t>О внедрении в действие стандартов СТО </a:t>
            </a:r>
            <a:r>
              <a:rPr lang="ru-RU" b="1" dirty="0" smtClean="0"/>
              <a:t>НОСТРОЙ »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(В соответствии с реализации положений Федерального закона от 03.07.2016 № 372-ФЗ в части соблюдения членами саморегулируемых организаций требований стандартов на процессы выполнения работ по строительству, реконструкции капитальному ремонту объектов капитального строительства).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       В</a:t>
            </a:r>
            <a:r>
              <a:rPr lang="ru-RU" b="1" dirty="0">
                <a:solidFill>
                  <a:srgbClr val="0000FF"/>
                </a:solidFill>
              </a:rPr>
              <a:t>. </a:t>
            </a:r>
            <a:r>
              <a:rPr lang="ru-RU" dirty="0" smtClean="0"/>
              <a:t>Удостоверения </a:t>
            </a:r>
            <a:r>
              <a:rPr lang="ru-RU" dirty="0"/>
              <a:t>о повышении квалификации </a:t>
            </a:r>
            <a:r>
              <a:rPr lang="ru-RU" dirty="0" smtClean="0"/>
              <a:t>ИТР по желанию и (всех - </a:t>
            </a:r>
            <a:r>
              <a:rPr lang="ru-RU" dirty="0"/>
              <a:t>указанных в нарядах допусках) по программе единой аттестации НОСТРОЙ БС-04 - «Безопасность строительства и качество выполнения фасадных работ, устройства кровель, защиты строительных конструкций, трубопроводов и оборудования, в том числе на технически сложных, особо опасных объектах».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0213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2954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FF"/>
                </a:solidFill>
              </a:rPr>
              <a:t>Судебная практика - рекомендации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42204"/>
            <a:ext cx="10972800" cy="541738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3</a:t>
            </a:r>
            <a:r>
              <a:rPr lang="ru-RU" dirty="0" smtClean="0"/>
              <a:t>. </a:t>
            </a:r>
            <a:r>
              <a:rPr lang="ru-RU" sz="3100" dirty="0" smtClean="0"/>
              <a:t>Фасадные работы и разработку ППР производить в соответствии с РПДФ прошедшей техническую оценку качества данной проектной документации.</a:t>
            </a:r>
          </a:p>
          <a:p>
            <a:endParaRPr lang="ru-RU" sz="3100" dirty="0" smtClean="0"/>
          </a:p>
          <a:p>
            <a:r>
              <a:rPr lang="ru-RU" sz="3100" dirty="0" smtClean="0">
                <a:solidFill>
                  <a:srgbClr val="0000FF"/>
                </a:solidFill>
              </a:rPr>
              <a:t>4</a:t>
            </a:r>
            <a:r>
              <a:rPr lang="ru-RU" sz="3100" dirty="0" smtClean="0"/>
              <a:t>. </a:t>
            </a:r>
            <a:r>
              <a:rPr lang="ru-RU" sz="3100" dirty="0">
                <a:ea typeface="Times New Roman"/>
              </a:rPr>
              <a:t>Контроль выполняемых фасадных работ на предмет соответствия рабочей проектной документации в части устройства фасадов и нормативно-техническим требованиям, рекомендуется выполнить службам строительного контроля Застройщика/Технического Заказчика имеющими в своём штате квалифицированных аттестованных специалистов с непрерывным стажем выполнения контроля качества производства фасадных работ </a:t>
            </a:r>
            <a:r>
              <a:rPr lang="ru-RU" sz="3100" b="1" dirty="0">
                <a:ea typeface="Times New Roman"/>
              </a:rPr>
              <a:t>не менее 5 лет </a:t>
            </a:r>
            <a:r>
              <a:rPr lang="ru-RU" sz="3100" dirty="0">
                <a:ea typeface="Times New Roman"/>
              </a:rPr>
              <a:t>или нанятых/привлечённых на основании договора подряда квалифицированных аттестованных специалистов имеющих непрерывный стаж по осуществлению контроля качества производства фасадных работ не менее 5 лет, а также авторского надзора Проектировщика - по усмотрению Застройщика/Технического Заказчика.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636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01600"/>
            <a:ext cx="10972800" cy="850900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   Благодарю за внимание!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3" y="952500"/>
            <a:ext cx="11874500" cy="58039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>
                <a:latin typeface="+mj-lt"/>
              </a:rPr>
              <a:t> </a:t>
            </a:r>
            <a:r>
              <a:rPr lang="ru-RU" sz="1800" dirty="0" smtClean="0">
                <a:latin typeface="+mj-lt"/>
              </a:rPr>
              <a:t>                                                                                           </a:t>
            </a:r>
            <a:endParaRPr lang="ru-RU" sz="1800" dirty="0">
              <a:latin typeface="+mj-lt"/>
            </a:endParaRPr>
          </a:p>
          <a:p>
            <a:pPr marL="0" indent="0">
              <a:buNone/>
            </a:pPr>
            <a:endParaRPr lang="ru-RU" sz="1800" dirty="0" smtClean="0">
              <a:latin typeface="+mj-lt"/>
            </a:endParaRPr>
          </a:p>
          <a:p>
            <a:pPr marL="0" indent="0">
              <a:buNone/>
            </a:pPr>
            <a:endParaRPr lang="ru-RU" sz="1800" dirty="0">
              <a:latin typeface="+mj-lt"/>
            </a:endParaRPr>
          </a:p>
          <a:p>
            <a:pPr marL="0" indent="0">
              <a:buNone/>
            </a:pPr>
            <a:endParaRPr lang="ru-RU" sz="1800" dirty="0" smtClean="0">
              <a:latin typeface="+mj-lt"/>
            </a:endParaRPr>
          </a:p>
          <a:p>
            <a:pPr marL="0" indent="0">
              <a:buNone/>
            </a:pPr>
            <a:endParaRPr lang="ru-RU" sz="1800" dirty="0">
              <a:latin typeface="+mj-lt"/>
            </a:endParaRPr>
          </a:p>
          <a:p>
            <a:pPr marL="0" indent="0">
              <a:buNone/>
            </a:pPr>
            <a:endParaRPr lang="ru-RU" sz="1800" dirty="0" smtClean="0">
              <a:latin typeface="+mj-lt"/>
            </a:endParaRPr>
          </a:p>
          <a:p>
            <a:pPr marL="0" indent="0">
              <a:buNone/>
            </a:pPr>
            <a:endParaRPr lang="ru-RU" sz="1800" dirty="0">
              <a:latin typeface="+mj-lt"/>
            </a:endParaRPr>
          </a:p>
          <a:p>
            <a:pPr marL="0" indent="0">
              <a:buNone/>
            </a:pPr>
            <a:endParaRPr lang="ru-RU" sz="1800" dirty="0" smtClean="0">
              <a:latin typeface="+mj-lt"/>
            </a:endParaRPr>
          </a:p>
          <a:p>
            <a:pPr marL="0" indent="0">
              <a:buNone/>
            </a:pPr>
            <a:endParaRPr lang="ru-RU" sz="1800" dirty="0">
              <a:latin typeface="+mj-lt"/>
            </a:endParaRPr>
          </a:p>
          <a:p>
            <a:pPr marL="0" indent="0">
              <a:buNone/>
            </a:pPr>
            <a:endParaRPr lang="ru-RU" sz="1800" dirty="0" smtClean="0">
              <a:latin typeface="+mj-lt"/>
            </a:endParaRPr>
          </a:p>
          <a:p>
            <a:pPr marL="0" indent="0">
              <a:buNone/>
            </a:pPr>
            <a:endParaRPr lang="ru-RU" sz="1800" dirty="0">
              <a:latin typeface="+mj-lt"/>
            </a:endParaRPr>
          </a:p>
          <a:p>
            <a:pPr marL="0" indent="0">
              <a:buNone/>
            </a:pPr>
            <a:endParaRPr lang="ru-RU" sz="1800" dirty="0" smtClean="0">
              <a:latin typeface="+mj-lt"/>
            </a:endParaRPr>
          </a:p>
          <a:p>
            <a:pPr marL="0" indent="0">
              <a:buNone/>
            </a:pPr>
            <a:endParaRPr lang="ru-RU" sz="1800" dirty="0">
              <a:latin typeface="+mj-lt"/>
            </a:endParaRPr>
          </a:p>
          <a:p>
            <a:pPr marL="0" indent="0">
              <a:buNone/>
            </a:pPr>
            <a:endParaRPr lang="ru-RU" sz="1800" dirty="0" smtClean="0">
              <a:latin typeface="+mj-lt"/>
            </a:endParaRPr>
          </a:p>
          <a:p>
            <a:pPr marL="0" indent="0">
              <a:buNone/>
            </a:pPr>
            <a:endParaRPr lang="ru-RU" sz="1800" dirty="0">
              <a:latin typeface="+mj-lt"/>
            </a:endParaRPr>
          </a:p>
          <a:p>
            <a:pPr marL="0" indent="0">
              <a:buNone/>
            </a:pPr>
            <a:endParaRPr lang="ru-RU" sz="1800" dirty="0">
              <a:latin typeface="+mj-lt"/>
            </a:endParaRPr>
          </a:p>
          <a:p>
            <a:pPr marL="0" indent="0">
              <a:buNone/>
            </a:pPr>
            <a:endParaRPr lang="ru-RU" sz="1800" dirty="0" smtClean="0">
              <a:latin typeface="+mj-lt"/>
            </a:endParaRPr>
          </a:p>
          <a:p>
            <a:pPr marL="0" indent="0">
              <a:buNone/>
            </a:pPr>
            <a:endParaRPr lang="ru-RU" sz="1800" dirty="0">
              <a:latin typeface="+mj-lt"/>
            </a:endParaRPr>
          </a:p>
          <a:p>
            <a:pPr marL="0" indent="0">
              <a:buNone/>
            </a:pPr>
            <a:r>
              <a:rPr lang="ru-RU" sz="1800" dirty="0" smtClean="0">
                <a:latin typeface="+mj-lt"/>
              </a:rPr>
              <a:t>Садыков Ильдар Директор ООО «ЭНЦФС». +7 917 43-43-333 </a:t>
            </a:r>
            <a:r>
              <a:rPr lang="ru-RU" sz="1800" dirty="0" err="1" smtClean="0">
                <a:latin typeface="+mj-lt"/>
              </a:rPr>
              <a:t>email</a:t>
            </a:r>
            <a:r>
              <a:rPr lang="ru-RU" sz="1800" dirty="0">
                <a:latin typeface="+mj-lt"/>
              </a:rPr>
              <a:t>: </a:t>
            </a:r>
            <a:r>
              <a:rPr lang="ru-RU" sz="1800" dirty="0" smtClean="0">
                <a:latin typeface="+mj-lt"/>
                <a:hlinkClick r:id="rId2"/>
              </a:rPr>
              <a:t>fs_rb@mail.ru</a:t>
            </a:r>
            <a:endParaRPr lang="ru-RU" sz="1800" dirty="0" smtClean="0">
              <a:latin typeface="+mj-lt"/>
            </a:endParaRPr>
          </a:p>
          <a:p>
            <a:pPr marL="0" indent="0">
              <a:buNone/>
            </a:pPr>
            <a:endParaRPr lang="ru-RU" sz="1800" dirty="0">
              <a:latin typeface="+mj-lt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1" y="805434"/>
            <a:ext cx="7247883" cy="559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155" y="274637"/>
            <a:ext cx="11749177" cy="97619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00FF"/>
                </a:solidFill>
              </a:rPr>
              <a:t>Основные проблемы области фасадного </a:t>
            </a:r>
            <a:r>
              <a:rPr lang="ru-RU" sz="2000" dirty="0" smtClean="0">
                <a:solidFill>
                  <a:srgbClr val="0000FF"/>
                </a:solidFill>
              </a:rPr>
              <a:t>строительства</a:t>
            </a:r>
            <a:r>
              <a:rPr lang="ru-RU" sz="2800" dirty="0">
                <a:solidFill>
                  <a:srgbClr val="0000FF"/>
                </a:solidFill>
              </a:rPr>
              <a:t/>
            </a:r>
            <a:br>
              <a:rPr lang="ru-RU" sz="2800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>Нехватка </a:t>
            </a:r>
            <a:r>
              <a:rPr lang="ru-RU" sz="2400" b="1" dirty="0" smtClean="0">
                <a:solidFill>
                  <a:srgbClr val="0000FF"/>
                </a:solidFill>
              </a:rPr>
              <a:t>и необъективность нормативно-технической документации</a:t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 Низкое </a:t>
            </a:r>
            <a:r>
              <a:rPr lang="ru-RU" sz="2400" b="1" dirty="0" smtClean="0">
                <a:solidFill>
                  <a:srgbClr val="0000FF"/>
                </a:solidFill>
              </a:rPr>
              <a:t>качество «</a:t>
            </a:r>
            <a:r>
              <a:rPr lang="ru-RU" sz="2400" b="1" dirty="0" smtClean="0">
                <a:solidFill>
                  <a:srgbClr val="0000FF"/>
                </a:solidFill>
              </a:rPr>
              <a:t>РПДФ</a:t>
            </a:r>
            <a:r>
              <a:rPr lang="ru-RU" sz="2400" b="1" dirty="0" smtClean="0">
                <a:solidFill>
                  <a:srgbClr val="0000FF"/>
                </a:solidFill>
              </a:rPr>
              <a:t>» - качества фасадных работ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281869"/>
            <a:ext cx="11328875" cy="54294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Полнота и объективность нормативно-технической документации напрямую влияет на качество РПДФ, ППР,</a:t>
            </a:r>
            <a:r>
              <a:rPr lang="ru-RU" dirty="0" smtClean="0"/>
              <a:t> </a:t>
            </a:r>
            <a:r>
              <a:rPr lang="ru-RU" dirty="0" smtClean="0"/>
              <a:t>качество производства фасадных </a:t>
            </a:r>
            <a:r>
              <a:rPr lang="ru-RU" dirty="0" smtClean="0"/>
              <a:t>работ и как следствие на </a:t>
            </a:r>
            <a:r>
              <a:rPr lang="ru-RU" dirty="0" smtClean="0"/>
              <a:t>показатели характеристик объектов </a:t>
            </a:r>
            <a:r>
              <a:rPr lang="ru-RU" dirty="0" smtClean="0"/>
              <a:t>кап-строительства:</a:t>
            </a:r>
          </a:p>
          <a:p>
            <a:pPr>
              <a:buFontTx/>
              <a:buChar char="-"/>
            </a:pPr>
            <a:r>
              <a:rPr lang="ru-RU" dirty="0" smtClean="0"/>
              <a:t>энергоэффективность;</a:t>
            </a:r>
          </a:p>
          <a:p>
            <a:pPr>
              <a:buFontTx/>
              <a:buChar char="-"/>
            </a:pPr>
            <a:r>
              <a:rPr lang="ru-RU" dirty="0" smtClean="0"/>
              <a:t>эксплуатационная и </a:t>
            </a:r>
            <a:r>
              <a:rPr lang="ru-RU" dirty="0" smtClean="0"/>
              <a:t>пожарная б</a:t>
            </a:r>
            <a:r>
              <a:rPr lang="ru-RU" dirty="0" smtClean="0"/>
              <a:t>езопасности;</a:t>
            </a:r>
          </a:p>
          <a:p>
            <a:pPr>
              <a:buFontTx/>
              <a:buChar char="-"/>
            </a:pPr>
            <a:r>
              <a:rPr lang="ru-RU" dirty="0" smtClean="0"/>
              <a:t>надёжность </a:t>
            </a:r>
            <a:r>
              <a:rPr lang="ru-RU" dirty="0" smtClean="0"/>
              <a:t>и долговечность</a:t>
            </a:r>
            <a:r>
              <a:rPr lang="ru-RU" dirty="0" smtClean="0"/>
              <a:t>,</a:t>
            </a:r>
          </a:p>
          <a:p>
            <a:pPr>
              <a:buFontTx/>
              <a:buChar char="-"/>
            </a:pPr>
            <a:r>
              <a:rPr lang="ru-RU" dirty="0" smtClean="0"/>
              <a:t>комфортность проживания граждан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00FF"/>
                </a:solidFill>
              </a:rPr>
              <a:t>1. </a:t>
            </a:r>
            <a:r>
              <a:rPr lang="ru-RU" dirty="0" smtClean="0">
                <a:solidFill>
                  <a:srgbClr val="0000FF"/>
                </a:solidFill>
              </a:rPr>
              <a:t>Нужен ли допуск СРО на разработку РПДФ?</a:t>
            </a:r>
          </a:p>
          <a:p>
            <a:pPr marL="0" indent="0">
              <a:buNone/>
            </a:pPr>
            <a:r>
              <a:rPr lang="ru-RU" dirty="0"/>
              <a:t>  </a:t>
            </a:r>
            <a:r>
              <a:rPr lang="ru-RU" dirty="0" smtClean="0"/>
              <a:t>  </a:t>
            </a:r>
            <a:r>
              <a:rPr lang="ru-RU" b="1" dirty="0" smtClean="0"/>
              <a:t>2</a:t>
            </a:r>
            <a:r>
              <a:rPr lang="ru-RU" dirty="0" smtClean="0"/>
              <a:t> противоречащих др.-др. разъяснения </a:t>
            </a:r>
            <a:r>
              <a:rPr lang="ru-RU" dirty="0" err="1" smtClean="0"/>
              <a:t>МинРегионРазвития</a:t>
            </a:r>
            <a:r>
              <a:rPr lang="ru-RU" dirty="0" smtClean="0"/>
              <a:t>:</a:t>
            </a:r>
          </a:p>
          <a:p>
            <a:pPr>
              <a:buFontTx/>
              <a:buChar char="-"/>
            </a:pPr>
            <a:r>
              <a:rPr lang="ru-RU" dirty="0" smtClean="0"/>
              <a:t>№6853-ДШ/08 от 27.03.2012 (Не обязателен);</a:t>
            </a:r>
          </a:p>
          <a:p>
            <a:pPr>
              <a:buFontTx/>
              <a:buChar char="-"/>
            </a:pPr>
            <a:r>
              <a:rPr lang="ru-RU" dirty="0" smtClean="0"/>
              <a:t>№3991-БМ/11/ГС от 13.05.2013 (Обязателен)</a:t>
            </a:r>
          </a:p>
          <a:p>
            <a:pPr>
              <a:buFontTx/>
              <a:buChar char="-"/>
            </a:pPr>
            <a:r>
              <a:rPr lang="ru-RU" dirty="0" smtClean="0"/>
              <a:t>Письмо </a:t>
            </a:r>
            <a:r>
              <a:rPr lang="ru-RU" dirty="0" smtClean="0"/>
              <a:t>Минстроя </a:t>
            </a:r>
            <a:r>
              <a:rPr lang="ru-RU" dirty="0" smtClean="0"/>
              <a:t>РФ от 17.10.2016 г. </a:t>
            </a:r>
            <a:r>
              <a:rPr lang="ru-RU" dirty="0" smtClean="0"/>
              <a:t>№34124-ХМ/02  </a:t>
            </a:r>
            <a:r>
              <a:rPr lang="ru-RU" i="1" dirty="0" smtClean="0"/>
              <a:t>«Письма федеральных органов </a:t>
            </a:r>
            <a:r>
              <a:rPr lang="ru-RU" i="1" dirty="0" smtClean="0"/>
              <a:t>исполни тельной </a:t>
            </a:r>
            <a:r>
              <a:rPr lang="ru-RU" i="1" dirty="0" smtClean="0"/>
              <a:t>власти </a:t>
            </a:r>
            <a:r>
              <a:rPr lang="ru-RU" b="1" i="1" dirty="0" smtClean="0"/>
              <a:t>не являются </a:t>
            </a:r>
            <a:r>
              <a:rPr lang="ru-RU" i="1" dirty="0" smtClean="0"/>
              <a:t>нормативными правовыми актами</a:t>
            </a:r>
            <a:r>
              <a:rPr lang="ru-RU" i="1" dirty="0" smtClean="0"/>
              <a:t>»</a:t>
            </a:r>
          </a:p>
          <a:p>
            <a:pPr marL="0" indent="0">
              <a:buNone/>
            </a:pPr>
            <a:r>
              <a:rPr lang="ru-RU" i="1" dirty="0"/>
              <a:t>	</a:t>
            </a:r>
            <a:r>
              <a:rPr lang="ru-RU" dirty="0" smtClean="0">
                <a:solidFill>
                  <a:srgbClr val="0000FF"/>
                </a:solidFill>
              </a:rPr>
              <a:t>2. Стандарты разрабатываются производителями фасадных систем и материалов</a:t>
            </a:r>
          </a:p>
          <a:p>
            <a:pPr marL="0" indent="0">
              <a:buNone/>
            </a:pPr>
            <a:r>
              <a:rPr lang="ru-RU" dirty="0" smtClean="0"/>
              <a:t>Пример: ГОСТ </a:t>
            </a:r>
            <a:r>
              <a:rPr lang="ru-RU" dirty="0"/>
              <a:t>Р 58154-2018 «Материалы подконструкций навесных вентилируемых фасадных систем. Общие технические требования</a:t>
            </a:r>
            <a:r>
              <a:rPr lang="ru-RU" dirty="0" smtClean="0"/>
              <a:t>».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-  «</a:t>
            </a:r>
            <a:r>
              <a:rPr lang="ru-RU" dirty="0" err="1" smtClean="0"/>
              <a:t>Минвата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178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36" y="274639"/>
            <a:ext cx="11827380" cy="62267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0000FF"/>
                </a:solidFill>
              </a:rPr>
              <a:t>Основные проблемы области фасадного </a:t>
            </a:r>
            <a:r>
              <a:rPr lang="ru-RU" sz="2200" dirty="0" smtClean="0">
                <a:solidFill>
                  <a:srgbClr val="0000FF"/>
                </a:solidFill>
              </a:rPr>
              <a:t>строительства</a:t>
            </a:r>
            <a:br>
              <a:rPr lang="ru-RU" sz="2200" dirty="0" smtClean="0">
                <a:solidFill>
                  <a:srgbClr val="0000FF"/>
                </a:solidFill>
              </a:rPr>
            </a:br>
            <a:r>
              <a:rPr lang="ru-RU" sz="2200" dirty="0" smtClean="0">
                <a:solidFill>
                  <a:srgbClr val="0000FF"/>
                </a:solidFill>
              </a:rPr>
              <a:t/>
            </a:r>
            <a:br>
              <a:rPr lang="ru-RU" sz="2200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Низкое </a:t>
            </a:r>
            <a:r>
              <a:rPr lang="ru-RU" sz="2400" b="1" dirty="0" smtClean="0">
                <a:solidFill>
                  <a:srgbClr val="0000FF"/>
                </a:solidFill>
              </a:rPr>
              <a:t>качество </a:t>
            </a:r>
            <a:r>
              <a:rPr lang="ru-RU" sz="2400" b="1" dirty="0">
                <a:solidFill>
                  <a:srgbClr val="0000FF"/>
                </a:solidFill>
              </a:rPr>
              <a:t>проектной документации </a:t>
            </a:r>
            <a:r>
              <a:rPr lang="ru-RU" sz="2400" b="1" dirty="0" smtClean="0">
                <a:solidFill>
                  <a:srgbClr val="0000FF"/>
                </a:solidFill>
              </a:rPr>
              <a:t>в </a:t>
            </a:r>
            <a:r>
              <a:rPr lang="ru-RU" sz="2400" b="1" dirty="0">
                <a:solidFill>
                  <a:srgbClr val="0000FF"/>
                </a:solidFill>
              </a:rPr>
              <a:t>части устройства фасадов – «РПДФ»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461" y="905855"/>
            <a:ext cx="11844471" cy="581114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                       </a:t>
            </a:r>
            <a:r>
              <a:rPr lang="ru-RU" sz="2400" dirty="0" smtClean="0"/>
              <a:t>     </a:t>
            </a:r>
            <a:endParaRPr lang="ru-RU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b="1" dirty="0" smtClean="0"/>
              <a:t>Не соблюдение обязательных требований </a:t>
            </a:r>
            <a:r>
              <a:rPr lang="ru-RU" sz="2400" b="1" dirty="0" smtClean="0"/>
              <a:t>      </a:t>
            </a:r>
            <a:r>
              <a:rPr lang="ru-RU" sz="2400" dirty="0" smtClean="0">
                <a:solidFill>
                  <a:srgbClr val="FF0000"/>
                </a:solidFill>
              </a:rPr>
              <a:t>Нормативное </a:t>
            </a:r>
            <a:r>
              <a:rPr lang="ru-RU" sz="2400" dirty="0">
                <a:solidFill>
                  <a:srgbClr val="FF0000"/>
                </a:solidFill>
              </a:rPr>
              <a:t>обеспечение ТТ расчётов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dirty="0" smtClean="0"/>
              <a:t>   СП 50.13330 «Тепловая защита зданий»</a:t>
            </a:r>
          </a:p>
          <a:p>
            <a:pPr marL="0" indent="0">
              <a:buNone/>
            </a:pPr>
            <a:r>
              <a:rPr lang="ru-RU" sz="2400" dirty="0" smtClean="0"/>
              <a:t> – отсутствие расчётов по </a:t>
            </a:r>
            <a:r>
              <a:rPr lang="ru-RU" sz="2400" dirty="0" err="1" smtClean="0"/>
              <a:t>термлополям</a:t>
            </a:r>
            <a:r>
              <a:rPr lang="ru-RU" sz="2400" dirty="0" smtClean="0"/>
              <a:t>;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– не верные расчёты толщин утеплителей </a:t>
            </a:r>
          </a:p>
          <a:p>
            <a:pPr marL="0" indent="0">
              <a:buNone/>
            </a:pPr>
            <a:r>
              <a:rPr lang="ru-RU" sz="2400" dirty="0" smtClean="0"/>
              <a:t>   и распределений точек </a:t>
            </a:r>
            <a:r>
              <a:rPr lang="ru-RU" sz="2400" dirty="0" smtClean="0"/>
              <a:t>росы;</a:t>
            </a:r>
          </a:p>
          <a:p>
            <a:pPr marL="0" indent="0">
              <a:buNone/>
            </a:pPr>
            <a:r>
              <a:rPr lang="ru-RU" sz="2400" dirty="0" smtClean="0"/>
              <a:t> 	</a:t>
            </a:r>
            <a:r>
              <a:rPr lang="ru-RU" sz="2400" b="1" i="1" dirty="0" smtClean="0"/>
              <a:t>Последствия:</a:t>
            </a:r>
            <a:endParaRPr lang="ru-RU" sz="2400" b="1" i="1" dirty="0" smtClean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</a:t>
            </a:r>
            <a:r>
              <a:rPr lang="ru-RU" sz="2400" dirty="0" smtClean="0"/>
              <a:t>- </a:t>
            </a:r>
            <a:r>
              <a:rPr lang="ru-RU" sz="2400" dirty="0" smtClean="0"/>
              <a:t>ухудшение </a:t>
            </a:r>
            <a:r>
              <a:rPr lang="ru-RU" sz="2400" dirty="0" smtClean="0"/>
              <a:t>прочностных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характеристик наружных стен </a:t>
            </a: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</a:t>
            </a:r>
            <a:r>
              <a:rPr lang="ru-RU" sz="2400" dirty="0" smtClean="0"/>
              <a:t>- </a:t>
            </a:r>
            <a:r>
              <a:rPr lang="ru-RU" sz="2400" dirty="0" smtClean="0"/>
              <a:t>сокращение </a:t>
            </a:r>
            <a:r>
              <a:rPr lang="ru-RU" sz="2400" dirty="0" smtClean="0"/>
              <a:t>сроков </a:t>
            </a:r>
          </a:p>
          <a:p>
            <a:pPr marL="0" indent="0">
              <a:buNone/>
            </a:pPr>
            <a:r>
              <a:rPr lang="ru-RU" sz="2400" dirty="0" smtClean="0"/>
              <a:t>   эксплуатации зданий;</a:t>
            </a:r>
          </a:p>
          <a:p>
            <a:pPr marL="0" indent="0">
              <a:buNone/>
            </a:pPr>
            <a:endParaRPr lang="ru-RU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26" y="1953519"/>
            <a:ext cx="6478459" cy="459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285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36" y="274639"/>
            <a:ext cx="11827380" cy="62267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0000FF"/>
                </a:solidFill>
              </a:rPr>
              <a:t>Основные проблемы области фасадного </a:t>
            </a:r>
            <a:r>
              <a:rPr lang="ru-RU" sz="2200" dirty="0" smtClean="0">
                <a:solidFill>
                  <a:srgbClr val="0000FF"/>
                </a:solidFill>
              </a:rPr>
              <a:t>строительства</a:t>
            </a:r>
            <a:br>
              <a:rPr lang="ru-RU" sz="22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/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Низкое </a:t>
            </a:r>
            <a:r>
              <a:rPr lang="ru-RU" sz="2400" b="1" dirty="0" smtClean="0">
                <a:solidFill>
                  <a:srgbClr val="0000FF"/>
                </a:solidFill>
              </a:rPr>
              <a:t>качество </a:t>
            </a:r>
            <a:r>
              <a:rPr lang="ru-RU" sz="2400" b="1" dirty="0">
                <a:solidFill>
                  <a:srgbClr val="0000FF"/>
                </a:solidFill>
              </a:rPr>
              <a:t>проектной документации </a:t>
            </a:r>
            <a:r>
              <a:rPr lang="ru-RU" sz="2400" b="1" dirty="0" smtClean="0">
                <a:solidFill>
                  <a:srgbClr val="0000FF"/>
                </a:solidFill>
              </a:rPr>
              <a:t>в </a:t>
            </a:r>
            <a:r>
              <a:rPr lang="ru-RU" sz="2400" b="1" dirty="0">
                <a:solidFill>
                  <a:srgbClr val="0000FF"/>
                </a:solidFill>
              </a:rPr>
              <a:t>части устройства фасадов – «РПДФ»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461" y="1043795"/>
            <a:ext cx="11844471" cy="56731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   </a:t>
            </a:r>
            <a:r>
              <a:rPr lang="ru-RU" sz="2400" dirty="0" smtClean="0"/>
              <a:t>                           </a:t>
            </a:r>
            <a:r>
              <a:rPr lang="ru-RU" sz="2400" dirty="0" smtClean="0">
                <a:solidFill>
                  <a:srgbClr val="FF0000"/>
                </a:solidFill>
              </a:rPr>
              <a:t>Не </a:t>
            </a:r>
            <a:r>
              <a:rPr lang="ru-RU" sz="2400" dirty="0">
                <a:solidFill>
                  <a:srgbClr val="FF0000"/>
                </a:solidFill>
              </a:rPr>
              <a:t>выполнение требований пожарной </a:t>
            </a:r>
            <a:r>
              <a:rPr lang="ru-RU" sz="2400" dirty="0" smtClean="0">
                <a:solidFill>
                  <a:srgbClr val="FF0000"/>
                </a:solidFill>
              </a:rPr>
              <a:t>безопасности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ru-RU" sz="2400" dirty="0" smtClean="0"/>
              <a:t>Не </a:t>
            </a:r>
            <a:r>
              <a:rPr lang="ru-RU" sz="2400" dirty="0"/>
              <a:t>учитываются требования прочностных характеристик наружных стен </a:t>
            </a:r>
            <a:r>
              <a:rPr lang="ru-RU" sz="2000" dirty="0"/>
              <a:t>(600 кг/м. куб</a:t>
            </a:r>
            <a:r>
              <a:rPr lang="ru-RU" sz="2000" dirty="0" smtClean="0"/>
              <a:t>)</a:t>
            </a:r>
            <a:r>
              <a:rPr lang="ru-RU" sz="2400" dirty="0" smtClean="0"/>
              <a:t>;</a:t>
            </a:r>
          </a:p>
          <a:p>
            <a:pPr marL="0" indent="0">
              <a:buNone/>
            </a:pPr>
            <a:r>
              <a:rPr lang="ru-RU" sz="2400" dirty="0"/>
              <a:t>-  Применение пенополистирольных плит на лоджиях и балконах</a:t>
            </a:r>
            <a:r>
              <a:rPr lang="ru-RU" sz="2400" dirty="0" smtClean="0"/>
              <a:t>;</a:t>
            </a:r>
          </a:p>
          <a:p>
            <a:pPr marL="0" indent="0">
              <a:buNone/>
            </a:pPr>
            <a:r>
              <a:rPr lang="ru-RU" sz="2400" dirty="0" smtClean="0"/>
              <a:t>-  Внутренние </a:t>
            </a:r>
            <a:r>
              <a:rPr lang="ru-RU" sz="2400" dirty="0"/>
              <a:t>углы </a:t>
            </a:r>
            <a:r>
              <a:rPr lang="ru-RU" sz="2400" dirty="0" smtClean="0"/>
              <a:t>зданий;</a:t>
            </a:r>
          </a:p>
          <a:p>
            <a:pPr>
              <a:buFontTx/>
              <a:buChar char="-"/>
            </a:pPr>
            <a:r>
              <a:rPr lang="ru-RU" sz="2400" dirty="0" smtClean="0"/>
              <a:t>Не верная установка противопожарных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рассечек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</a:t>
            </a: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                                                                         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66" y="2298819"/>
            <a:ext cx="6218134" cy="405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38" y="3119215"/>
            <a:ext cx="2487901" cy="335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324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49" y="274638"/>
            <a:ext cx="11792309" cy="1424766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0000FF"/>
                </a:solidFill>
              </a:rPr>
              <a:t>Основные проблемы области фасадного строительства</a:t>
            </a:r>
            <a:r>
              <a:rPr lang="ru-RU" sz="2800" dirty="0">
                <a:solidFill>
                  <a:srgbClr val="0000FF"/>
                </a:solidFill>
              </a:rPr>
              <a:t/>
            </a:r>
            <a:br>
              <a:rPr lang="ru-RU" sz="2800" dirty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/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7 СТО НОСТРОЙ применяемые при выполнении фасадных работ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- Пособие по повышению качества монтажа и строительного контроля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462" y="1863306"/>
            <a:ext cx="11793196" cy="48536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1. </a:t>
            </a:r>
            <a:r>
              <a:rPr lang="ru-RU" sz="2000" dirty="0" smtClean="0">
                <a:solidFill>
                  <a:srgbClr val="0000FF"/>
                </a:solidFill>
                <a:latin typeface="+mj-lt"/>
              </a:rPr>
              <a:t>СТО НОСТРОЙ 2.14.7-2011 </a:t>
            </a:r>
            <a:r>
              <a:rPr lang="ru-RU" sz="2000" b="1" dirty="0" smtClean="0">
                <a:latin typeface="+mj-lt"/>
              </a:rPr>
              <a:t>Системы фасадные теплоизоляционные композиционные с наружными штукатурными слоями. </a:t>
            </a:r>
            <a:r>
              <a:rPr lang="ru-RU" sz="2000" dirty="0" smtClean="0">
                <a:latin typeface="+mj-lt"/>
              </a:rPr>
              <a:t>Правила производства работ. Требования к результатам и система контроля выполненных работ»</a:t>
            </a:r>
          </a:p>
          <a:p>
            <a:pPr marL="514350" indent="-514350">
              <a:buAutoNum type="arabicPeriod"/>
            </a:pPr>
            <a:endParaRPr lang="ru-RU" sz="2000" dirty="0" smtClean="0">
              <a:latin typeface="+mj-lt"/>
            </a:endParaRPr>
          </a:p>
          <a:p>
            <a:pPr marL="0" indent="0">
              <a:buNone/>
            </a:pPr>
            <a:r>
              <a:rPr lang="ru-RU" sz="2000" dirty="0" smtClean="0">
                <a:latin typeface="+mj-lt"/>
              </a:rPr>
              <a:t>2. </a:t>
            </a:r>
            <a:r>
              <a:rPr lang="ru-RU" sz="2000" dirty="0" smtClean="0">
                <a:solidFill>
                  <a:srgbClr val="0000FF"/>
                </a:solidFill>
                <a:latin typeface="+mj-lt"/>
              </a:rPr>
              <a:t>СТО НОСТРОЙ 2.14.67-2012</a:t>
            </a:r>
            <a:r>
              <a:rPr lang="ru-RU" sz="2000" dirty="0" smtClean="0">
                <a:latin typeface="+mj-lt"/>
              </a:rPr>
              <a:t>. </a:t>
            </a:r>
            <a:r>
              <a:rPr lang="ru-RU" sz="2000" b="1" dirty="0" smtClean="0">
                <a:latin typeface="+mj-lt"/>
              </a:rPr>
              <a:t>Навесные фасадные системы с воздушным зазором</a:t>
            </a:r>
            <a:r>
              <a:rPr lang="ru-RU" sz="2000" dirty="0" smtClean="0">
                <a:latin typeface="+mj-lt"/>
              </a:rPr>
              <a:t>. Работы по устройству. Общие требования к производству и контролю работ» </a:t>
            </a:r>
          </a:p>
          <a:p>
            <a:pPr marL="0" indent="0">
              <a:buNone/>
            </a:pPr>
            <a:endParaRPr lang="ru-RU" sz="2200" dirty="0" smtClean="0">
              <a:latin typeface="+mj-lt"/>
            </a:endParaRPr>
          </a:p>
          <a:p>
            <a:pPr marL="0" indent="0">
              <a:buNone/>
            </a:pPr>
            <a:r>
              <a:rPr lang="ru-RU" sz="2200" dirty="0" smtClean="0">
                <a:latin typeface="+mj-lt"/>
              </a:rPr>
              <a:t>3. </a:t>
            </a:r>
            <a:r>
              <a:rPr lang="ru-RU" sz="2200" dirty="0" smtClean="0">
                <a:solidFill>
                  <a:srgbClr val="0000FF"/>
                </a:solidFill>
                <a:latin typeface="+mj-lt"/>
              </a:rPr>
              <a:t>СТО </a:t>
            </a:r>
            <a:r>
              <a:rPr lang="ru-RU" sz="2200" dirty="0">
                <a:solidFill>
                  <a:srgbClr val="0000FF"/>
                </a:solidFill>
                <a:latin typeface="+mj-lt"/>
              </a:rPr>
              <a:t>НОСТРОЙ 2.14.80-2012 </a:t>
            </a:r>
            <a:r>
              <a:rPr lang="ru-RU" sz="2200" b="1" dirty="0">
                <a:latin typeface="+mj-lt"/>
              </a:rPr>
              <a:t>Устройство навесных </a:t>
            </a:r>
            <a:r>
              <a:rPr lang="ru-RU" sz="2200" b="1" dirty="0" smtClean="0">
                <a:latin typeface="+mj-lt"/>
              </a:rPr>
              <a:t>светопрозрачных фасадных </a:t>
            </a:r>
            <a:r>
              <a:rPr lang="ru-RU" sz="2200" b="1" dirty="0">
                <a:latin typeface="+mj-lt"/>
              </a:rPr>
              <a:t>конструкций</a:t>
            </a:r>
            <a:r>
              <a:rPr lang="ru-RU" sz="2200" dirty="0">
                <a:latin typeface="+mj-lt"/>
              </a:rPr>
              <a:t>. Правила, контроль выполнения и требования к результатам </a:t>
            </a:r>
            <a:r>
              <a:rPr lang="ru-RU" sz="2200" dirty="0" smtClean="0">
                <a:latin typeface="+mj-lt"/>
              </a:rPr>
              <a:t>работ</a:t>
            </a:r>
          </a:p>
          <a:p>
            <a:pPr marL="514350" indent="-514350">
              <a:buAutoNum type="arabicPeriod"/>
            </a:pPr>
            <a:endParaRPr lang="ru-RU" sz="2200" dirty="0">
              <a:latin typeface="+mj-lt"/>
            </a:endParaRPr>
          </a:p>
          <a:p>
            <a:pPr marL="0" indent="0">
              <a:buNone/>
            </a:pPr>
            <a:r>
              <a:rPr lang="ru-RU" sz="2200" dirty="0">
                <a:latin typeface="+mj-lt"/>
              </a:rPr>
              <a:t>4. </a:t>
            </a:r>
            <a:r>
              <a:rPr lang="ru-RU" sz="2200" dirty="0" smtClean="0">
                <a:solidFill>
                  <a:srgbClr val="0000FF"/>
                </a:solidFill>
                <a:latin typeface="+mj-lt"/>
              </a:rPr>
              <a:t>СТО </a:t>
            </a:r>
            <a:r>
              <a:rPr lang="ru-RU" sz="2200" dirty="0">
                <a:solidFill>
                  <a:srgbClr val="0000FF"/>
                </a:solidFill>
                <a:latin typeface="+mj-lt"/>
              </a:rPr>
              <a:t>НОСТРОЙ 2.23.61-2012</a:t>
            </a:r>
            <a:r>
              <a:rPr lang="ru-RU" sz="2200" dirty="0">
                <a:latin typeface="+mj-lt"/>
              </a:rPr>
              <a:t>. </a:t>
            </a:r>
            <a:r>
              <a:rPr lang="ru-RU" sz="2200" b="1" dirty="0">
                <a:latin typeface="+mj-lt"/>
              </a:rPr>
              <a:t>Конструкции ограждающие светопрозрачные. Окна. Часть 1.</a:t>
            </a:r>
            <a:r>
              <a:rPr lang="ru-RU" sz="2200" dirty="0">
                <a:latin typeface="+mj-lt"/>
              </a:rPr>
              <a:t> Требования к конструкциям и проектированию» </a:t>
            </a:r>
          </a:p>
          <a:p>
            <a:pPr marL="0" indent="0">
              <a:buNone/>
            </a:pPr>
            <a:endParaRPr lang="ru-RU" sz="2200" dirty="0" smtClean="0">
              <a:latin typeface="+mj-lt"/>
            </a:endParaRPr>
          </a:p>
          <a:p>
            <a:pPr marL="0" indent="0">
              <a:buNone/>
            </a:pPr>
            <a:r>
              <a:rPr lang="ru-RU" sz="2200" dirty="0" smtClean="0">
                <a:latin typeface="+mj-lt"/>
              </a:rPr>
              <a:t>5. </a:t>
            </a:r>
            <a:r>
              <a:rPr lang="ru-RU" sz="2200" dirty="0" smtClean="0">
                <a:solidFill>
                  <a:srgbClr val="0000FF"/>
                </a:solidFill>
                <a:latin typeface="+mj-lt"/>
              </a:rPr>
              <a:t>СТО </a:t>
            </a:r>
            <a:r>
              <a:rPr lang="ru-RU" sz="2200" dirty="0">
                <a:solidFill>
                  <a:srgbClr val="0000FF"/>
                </a:solidFill>
                <a:latin typeface="+mj-lt"/>
              </a:rPr>
              <a:t>НОСТРОЙ 2.23.62-2012</a:t>
            </a:r>
            <a:r>
              <a:rPr lang="ru-RU" sz="2200" dirty="0">
                <a:latin typeface="+mj-lt"/>
              </a:rPr>
              <a:t>.  </a:t>
            </a:r>
            <a:r>
              <a:rPr lang="ru-RU" sz="2200" b="1" dirty="0">
                <a:latin typeface="+mj-lt"/>
              </a:rPr>
              <a:t>Конструкции ограждающие светопрозрачные. Окна. Часть 2</a:t>
            </a:r>
            <a:r>
              <a:rPr lang="ru-RU" sz="2200" dirty="0">
                <a:latin typeface="+mj-lt"/>
              </a:rPr>
              <a:t>. Монтаж. Правила организации и производства работ, контроль выполнения и требования к результатам работ</a:t>
            </a:r>
            <a:r>
              <a:rPr lang="ru-RU" sz="2200" dirty="0" smtClean="0">
                <a:latin typeface="+mj-lt"/>
              </a:rPr>
              <a:t>»</a:t>
            </a:r>
          </a:p>
          <a:p>
            <a:pPr marL="0" indent="0">
              <a:buNone/>
            </a:pPr>
            <a:endParaRPr lang="ru-RU" sz="2200" dirty="0">
              <a:latin typeface="+mj-lt"/>
            </a:endParaRPr>
          </a:p>
          <a:p>
            <a:pPr marL="0" indent="0">
              <a:buNone/>
            </a:pPr>
            <a:r>
              <a:rPr lang="ru-RU" sz="2200" dirty="0" smtClean="0">
                <a:latin typeface="+mj-lt"/>
              </a:rPr>
              <a:t>6. </a:t>
            </a:r>
            <a:r>
              <a:rPr lang="ru-RU" sz="2200" dirty="0" smtClean="0">
                <a:solidFill>
                  <a:srgbClr val="0000FF"/>
                </a:solidFill>
                <a:latin typeface="+mj-lt"/>
              </a:rPr>
              <a:t>СТО </a:t>
            </a:r>
            <a:r>
              <a:rPr lang="ru-RU" sz="2200" dirty="0">
                <a:solidFill>
                  <a:srgbClr val="0000FF"/>
                </a:solidFill>
                <a:latin typeface="+mj-lt"/>
              </a:rPr>
              <a:t>НОСТРОЙ 2.35.63-2012</a:t>
            </a:r>
            <a:r>
              <a:rPr lang="ru-RU" sz="2200" dirty="0">
                <a:latin typeface="+mj-lt"/>
              </a:rPr>
              <a:t>. </a:t>
            </a:r>
            <a:r>
              <a:rPr lang="ru-RU" sz="2200" b="1" dirty="0">
                <a:latin typeface="+mj-lt"/>
              </a:rPr>
              <a:t>Конструкции ограждающие светопрозрачные. Окна. Часть 3</a:t>
            </a:r>
            <a:r>
              <a:rPr lang="ru-RU" sz="2200" dirty="0">
                <a:latin typeface="+mj-lt"/>
              </a:rPr>
              <a:t>. Правила обследования технического состояния в натурных условиях</a:t>
            </a:r>
            <a:r>
              <a:rPr lang="ru-RU" sz="2200" dirty="0" smtClean="0">
                <a:latin typeface="+mj-lt"/>
              </a:rPr>
              <a:t>»</a:t>
            </a:r>
          </a:p>
          <a:p>
            <a:pPr marL="0" indent="0">
              <a:buNone/>
            </a:pPr>
            <a:endParaRPr lang="ru-RU" sz="2200" dirty="0">
              <a:latin typeface="+mj-lt"/>
            </a:endParaRPr>
          </a:p>
          <a:p>
            <a:pPr marL="0" indent="0">
              <a:buNone/>
            </a:pPr>
            <a:r>
              <a:rPr lang="ru-RU" sz="2200" dirty="0" smtClean="0">
                <a:latin typeface="+mj-lt"/>
              </a:rPr>
              <a:t>7. </a:t>
            </a:r>
            <a:r>
              <a:rPr lang="ru-RU" sz="2200" dirty="0" smtClean="0">
                <a:solidFill>
                  <a:srgbClr val="0000FF"/>
                </a:solidFill>
                <a:latin typeface="+mj-lt"/>
              </a:rPr>
              <a:t>СТО </a:t>
            </a:r>
            <a:r>
              <a:rPr lang="ru-RU" sz="2200" dirty="0">
                <a:solidFill>
                  <a:srgbClr val="0000FF"/>
                </a:solidFill>
                <a:latin typeface="+mj-lt"/>
              </a:rPr>
              <a:t>НОСТРОЙ 2.14.96-2013</a:t>
            </a:r>
            <a:r>
              <a:rPr lang="ru-RU" sz="2200" dirty="0">
                <a:latin typeface="+mj-lt"/>
              </a:rPr>
              <a:t>. </a:t>
            </a:r>
            <a:r>
              <a:rPr lang="ru-RU" sz="2200" b="1" dirty="0">
                <a:latin typeface="+mj-lt"/>
              </a:rPr>
              <a:t>Навесные фасадные системы с воздушным зазором. Монтаж анкерных креплений.</a:t>
            </a:r>
            <a:r>
              <a:rPr lang="ru-RU" sz="2200" dirty="0">
                <a:latin typeface="+mj-lt"/>
              </a:rPr>
              <a:t> Правила, контроль выполнения и требования к результатам работ» </a:t>
            </a:r>
            <a:endParaRPr lang="ru-RU" sz="2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757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/>
                <a:ea typeface="Times New Roman"/>
              </a:rPr>
              <a:t>СТО НОСТРОЙ 2.14.7-2011</a:t>
            </a:r>
            <a:r>
              <a:rPr lang="ru-RU" sz="2400" dirty="0">
                <a:solidFill>
                  <a:srgbClr val="0000FF"/>
                </a:solidFill>
                <a:latin typeface="Times New Roman"/>
                <a:ea typeface="Times New Roman"/>
              </a:rPr>
              <a:t> Системы фасадные теплоизоляционные композиционные с наружными штукатурными слоями. Правила производства работ. Требования к результатам и система контроля выполненных работ»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285" y="1435693"/>
            <a:ext cx="11249115" cy="511038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07" y="1628801"/>
            <a:ext cx="8331460" cy="454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11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62370"/>
            <a:ext cx="10972800" cy="125526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FF"/>
                </a:solidFill>
                <a:latin typeface="Times New Roman"/>
                <a:ea typeface="Times New Roman"/>
              </a:rPr>
              <a:t>«</a:t>
            </a:r>
            <a:r>
              <a:rPr lang="ru-RU" sz="2400" b="1" dirty="0">
                <a:solidFill>
                  <a:srgbClr val="0000FF"/>
                </a:solidFill>
                <a:latin typeface="Times New Roman"/>
                <a:ea typeface="Times New Roman"/>
              </a:rPr>
              <a:t>СТО НОСТРОЙ </a:t>
            </a:r>
            <a:r>
              <a:rPr lang="ru-RU" sz="24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2.14.67- 2012</a:t>
            </a:r>
            <a:r>
              <a:rPr lang="ru-RU" sz="2400" dirty="0">
                <a:solidFill>
                  <a:srgbClr val="0000FF"/>
                </a:solidFill>
                <a:latin typeface="Times New Roman"/>
                <a:ea typeface="Times New Roman"/>
              </a:rPr>
              <a:t>. Навесные фасадные системы с воздушным зазором. Работы по устройству. Общие требования к производству и контролю работ» 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" y="1459994"/>
            <a:ext cx="4413887" cy="331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07" y="2911847"/>
            <a:ext cx="4033615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89" y="1255446"/>
            <a:ext cx="3236912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152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+mn-lt"/>
              </a:rPr>
              <a:t>25 видов облицовочных материалов НФС</a:t>
            </a:r>
            <a:endParaRPr lang="ru-RU" sz="32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3" y="692696"/>
            <a:ext cx="4191659" cy="611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881" y="1414496"/>
            <a:ext cx="268829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94" y="836712"/>
            <a:ext cx="237393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94" y="3237031"/>
            <a:ext cx="2295057" cy="220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881" y="4077072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5" y="2151217"/>
            <a:ext cx="2363739" cy="207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481" y="4287836"/>
            <a:ext cx="2769512" cy="237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2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1579</TotalTime>
  <Words>1171</Words>
  <Application>Microsoft Office PowerPoint</Application>
  <PresentationFormat>Произвольный</PresentationFormat>
  <Paragraphs>161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1_Тема Office</vt:lpstr>
      <vt:lpstr>Презентация PowerPoint</vt:lpstr>
      <vt:lpstr>Основные проблемы области фасадного строительства</vt:lpstr>
      <vt:lpstr>Основные проблемы области фасадного строительства Нехватка и необъективность нормативно-технической документации  Низкое качество «РПДФ» - качества фасадных работ</vt:lpstr>
      <vt:lpstr>Основные проблемы области фасадного строительства  Низкое качество проектной документации в части устройства фасадов – «РПДФ»</vt:lpstr>
      <vt:lpstr>Основные проблемы области фасадного строительства  Низкое качество проектной документации в части устройства фасадов – «РПДФ»</vt:lpstr>
      <vt:lpstr>Основные проблемы области фасадного строительства  7 СТО НОСТРОЙ применяемые при выполнении фасадных работ - Пособие по повышению качества монтажа и строительного контроля</vt:lpstr>
      <vt:lpstr>СТО НОСТРОЙ 2.14.7-2011 Системы фасадные теплоизоляционные композиционные с наружными штукатурными слоями. Правила производства работ. Требования к результатам и система контроля выполненных работ»</vt:lpstr>
      <vt:lpstr>«СТО НОСТРОЙ 2.14.67- 2012. Навесные фасадные системы с воздушным зазором. Работы по устройству. Общие требования к производству и контролю работ» </vt:lpstr>
      <vt:lpstr>25 видов облицовочных материалов НФС</vt:lpstr>
      <vt:lpstr>«Стандарт НОСТРОЙ 2.14.80-2012. Системы фасадные.  Устройство навесных светопрозрачных фасадных конструкций.  Правила, контроль выполнения и требования к результатам работ» </vt:lpstr>
      <vt:lpstr>«СТО НОСТРОЙ 2.14.96-2013. Навесные фасадные системы с воздушным зазором. Монтаж анкерных креплений. Правила, контроль выполнения и требования к результатам работ» </vt:lpstr>
      <vt:lpstr>«СТО НОСТРОЙ 2.23.61-2012. Конструкции ограждающие светопрозрачные. Окна. Часть 1.  Требования к конструкциям и проектированию»   СТО НОСТРОЙ 2.23.62-2012.  Конструкции ограждающие светопрозрачные. Окна. Часть 2.  Монтаж. Правила организации и производства работ, контроль выполнения и требования к результатам работ»   СТО НОСТРОЙ 2.35.63-2012. Конструкции ограждающие светопрозрачные. Окна. Часть 3.  Правила обследования технического состояния в натурных условиях» </vt:lpstr>
      <vt:lpstr>Презентация PowerPoint</vt:lpstr>
      <vt:lpstr>С августа 2012 г СТО НОСТРОЙ переданы для учёта в работе всем территориальным органам РОСТЕХНАДХНАДЗОРА</vt:lpstr>
      <vt:lpstr>Презентация PowerPoint</vt:lpstr>
      <vt:lpstr>Основные положения</vt:lpstr>
      <vt:lpstr>Презентация PowerPoint</vt:lpstr>
      <vt:lpstr>Презентация PowerPoint</vt:lpstr>
      <vt:lpstr>Презентация PowerPoint</vt:lpstr>
      <vt:lpstr>Выбор СФТК и Комплектация объектов</vt:lpstr>
      <vt:lpstr>СУДЕБНАЯ ПРАКТИКА В проектах «РПДФ» не указывается конкретное наименование СФТК или НФС </vt:lpstr>
      <vt:lpstr>СУДЕБНАЯ ПРАКТИКА работы должны быть выполнены в соответствии с требованиями ГОСТ и СНиП</vt:lpstr>
      <vt:lpstr>Презентация PowerPoint</vt:lpstr>
      <vt:lpstr>СУДЕБНАЯ ПРАКТИКА работы по монтажу СФТК должны быть выполнены после завершения всех «внутренних мокрых работ»</vt:lpstr>
      <vt:lpstr>СУДЕБНАЯ ПРАКТИКА работы по монтажу СПК</vt:lpstr>
      <vt:lpstr>СУДЕБНАЯ ПРАКТИКА работы по монтажу НФС</vt:lpstr>
      <vt:lpstr>Судебная практика - рекомендации</vt:lpstr>
      <vt:lpstr>Судебная практика - рекомендации</vt:lpstr>
      <vt:lpstr>   Благодарю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МАФТ Межрегиональная ассоциация предприятий фасадного строительства  «Фасадные технологии»</dc:title>
  <dc:creator>User</dc:creator>
  <cp:lastModifiedBy>user</cp:lastModifiedBy>
  <cp:revision>106</cp:revision>
  <dcterms:created xsi:type="dcterms:W3CDTF">2017-09-13T00:21:53Z</dcterms:created>
  <dcterms:modified xsi:type="dcterms:W3CDTF">2019-06-14T06:46:26Z</dcterms:modified>
</cp:coreProperties>
</file>