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36A3-08A3-4A44-A84F-3424AC12C563}" type="datetimeFigureOut">
              <a:rPr lang="ru-RU" smtClean="0"/>
              <a:t>14.06.2019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DCD8D-F4F1-49AA-91C4-BE78A98A11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703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36A3-08A3-4A44-A84F-3424AC12C563}" type="datetimeFigureOut">
              <a:rPr lang="ru-RU" smtClean="0"/>
              <a:t>14.06.2019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DCD8D-F4F1-49AA-91C4-BE78A98A11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4462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36A3-08A3-4A44-A84F-3424AC12C563}" type="datetimeFigureOut">
              <a:rPr lang="ru-RU" smtClean="0"/>
              <a:t>14.06.2019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DCD8D-F4F1-49AA-91C4-BE78A98A11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5902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36A3-08A3-4A44-A84F-3424AC12C563}" type="datetimeFigureOut">
              <a:rPr lang="ru-RU" smtClean="0"/>
              <a:t>14.06.2019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DCD8D-F4F1-49AA-91C4-BE78A98A11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0053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36A3-08A3-4A44-A84F-3424AC12C563}" type="datetimeFigureOut">
              <a:rPr lang="ru-RU" smtClean="0"/>
              <a:t>14.06.2019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DCD8D-F4F1-49AA-91C4-BE78A98A11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444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36A3-08A3-4A44-A84F-3424AC12C563}" type="datetimeFigureOut">
              <a:rPr lang="ru-RU" smtClean="0"/>
              <a:t>14.06.2019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DCD8D-F4F1-49AA-91C4-BE78A98A11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6911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36A3-08A3-4A44-A84F-3424AC12C563}" type="datetimeFigureOut">
              <a:rPr lang="ru-RU" smtClean="0"/>
              <a:t>14.06.2019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DCD8D-F4F1-49AA-91C4-BE78A98A11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810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36A3-08A3-4A44-A84F-3424AC12C563}" type="datetimeFigureOut">
              <a:rPr lang="ru-RU" smtClean="0"/>
              <a:t>14.06.2019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DCD8D-F4F1-49AA-91C4-BE78A98A11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3797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36A3-08A3-4A44-A84F-3424AC12C563}" type="datetimeFigureOut">
              <a:rPr lang="ru-RU" smtClean="0"/>
              <a:t>14.06.2019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DCD8D-F4F1-49AA-91C4-BE78A98A11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794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36A3-08A3-4A44-A84F-3424AC12C563}" type="datetimeFigureOut">
              <a:rPr lang="ru-RU" smtClean="0"/>
              <a:t>14.06.2019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DCD8D-F4F1-49AA-91C4-BE78A98A11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2112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36A3-08A3-4A44-A84F-3424AC12C563}" type="datetimeFigureOut">
              <a:rPr lang="ru-RU" smtClean="0"/>
              <a:t>14.06.2019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DCD8D-F4F1-49AA-91C4-BE78A98A11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0506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636A3-08A3-4A44-A84F-3424AC12C563}" type="datetimeFigureOut">
              <a:rPr lang="ru-RU" smtClean="0"/>
              <a:t>14.06.2019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DCD8D-F4F1-49AA-91C4-BE78A98A11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7996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ivo.garant.ru/#/document/12176727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3888432"/>
          </a:xfrm>
        </p:spPr>
        <p:txBody>
          <a:bodyPr/>
          <a:lstStyle/>
          <a:p>
            <a:r>
              <a:rPr lang="ru-RU" dirty="0" smtClean="0"/>
              <a:t>Законодательная основа применения стандартов СРО НОСТРОЙ при исполнении государственных и муниципальных контрактов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4725144"/>
            <a:ext cx="6400800" cy="175260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Виктор Леонидович Васильев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Член комитета по развитию строительной отрасли и контрактной системы Ассоциации НОСТРОЙ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6484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Autofit/>
          </a:bodyPr>
          <a:lstStyle/>
          <a:p>
            <a:r>
              <a:rPr lang="ru-RU" sz="2400" dirty="0"/>
              <a:t>Федеральный закон от 05.04.2013 N 44-ФЗ</a:t>
            </a:r>
            <a:br>
              <a:rPr lang="ru-RU" sz="2400" dirty="0"/>
            </a:br>
            <a:r>
              <a:rPr lang="ru-RU" sz="2400" dirty="0" smtClean="0"/>
              <a:t>"</a:t>
            </a:r>
            <a:r>
              <a:rPr lang="ru-RU" sz="2400" dirty="0"/>
              <a:t>О контрактной системе в сфере закупок товаров, работ, услуг для обеспечения государственных и муниципальных нужд</a:t>
            </a:r>
            <a:r>
              <a:rPr lang="ru-RU" sz="2400" dirty="0" smtClean="0"/>
              <a:t>"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/>
              <a:t>Статья 101. Контроль в сфере закупок, осуществляемый заказчиком</a:t>
            </a:r>
          </a:p>
          <a:p>
            <a:endParaRPr lang="ru-RU" dirty="0"/>
          </a:p>
          <a:p>
            <a:pPr algn="just"/>
            <a:r>
              <a:rPr lang="ru-RU" dirty="0"/>
              <a:t>1. Заказчик обязан осуществлять контроль за исполнением поставщиком (подрядчиком, исполнителем) условий контракта в соответствии с законодательством Российской Федерации.</a:t>
            </a:r>
          </a:p>
          <a:p>
            <a:pPr algn="just"/>
            <a:r>
              <a:rPr lang="ru-RU" dirty="0"/>
              <a:t>2. Заказчик обязан осуществлять контроль за предусмотренным частью 5 статьи 30 настоящего Федерального закона привлечением поставщиком (подрядчиком, исполнителем) к исполнению контракта субподрядчиков, соисполнителей из числа субъектов малого предпринимательства и социально ориентированных некоммерческих организаций.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11735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2274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prstClr val="black"/>
                </a:solidFill>
              </a:rPr>
              <a:t>Постановление Правительства РФ от 21 июня 2010 г. N 468 "О порядке проведения строительного контроля при осуществлении строительства, реконструкции и капитального ремонта объектов капитального строительства"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273227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/>
              <a:t>Нормативы </a:t>
            </a:r>
            <a:r>
              <a:rPr lang="ru-RU" dirty="0" smtClean="0"/>
              <a:t>расходов заказчика </a:t>
            </a:r>
            <a:r>
              <a:rPr lang="ru-RU" dirty="0"/>
              <a:t>на осуществление строительного контроля при строительстве объектов капитального строительства, финансируемых полностью или частично с привлечением средств федерального бюджета, и нормативы численности работников заказчика, на которых в установленном порядке возлагается обязанность по осуществлению строительного контроля</a:t>
            </a:r>
          </a:p>
        </p:txBody>
      </p:sp>
    </p:spTree>
    <p:extLst>
      <p:ext uri="{BB962C8B-B14F-4D97-AF65-F5344CB8AC3E}">
        <p14:creationId xmlns:p14="http://schemas.microsoft.com/office/powerpoint/2010/main" val="2226179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8799447"/>
              </p:ext>
            </p:extLst>
          </p:nvPr>
        </p:nvGraphicFramePr>
        <p:xfrm>
          <a:off x="1043607" y="260644"/>
          <a:ext cx="6696745" cy="6120683"/>
        </p:xfrm>
        <a:graphic>
          <a:graphicData uri="http://schemas.openxmlformats.org/drawingml/2006/table">
            <a:tbl>
              <a:tblPr/>
              <a:tblGrid>
                <a:gridCol w="2205753"/>
                <a:gridCol w="2265368"/>
                <a:gridCol w="2225624"/>
              </a:tblGrid>
              <a:tr h="1889099">
                <a:tc>
                  <a:txBody>
                    <a:bodyPr/>
                    <a:lstStyle/>
                    <a:p>
                      <a:pPr indent="0" algn="ctr"/>
                      <a:r>
                        <a:rPr lang="ru-RU" sz="1300" dirty="0">
                          <a:effectLst/>
                        </a:rPr>
                        <a:t>Стоимость строительства в базисном уровне цен по состоянию на 1 января 2000 г.</a:t>
                      </a:r>
                    </a:p>
                    <a:p>
                      <a:pPr indent="0" algn="ctr"/>
                      <a:r>
                        <a:rPr lang="ru-RU" sz="1300" dirty="0">
                          <a:effectLst/>
                        </a:rPr>
                        <a:t>(млн. рублей)</a:t>
                      </a:r>
                    </a:p>
                  </a:txBody>
                  <a:tcPr marL="67969" marR="67969" marT="33984" marB="33984">
                    <a:lnL>
                      <a:noFill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300" dirty="0">
                          <a:effectLst/>
                        </a:rPr>
                        <a:t>Норматив расходов заказчика на осуществление строительного контроля</a:t>
                      </a:r>
                    </a:p>
                    <a:p>
                      <a:pPr indent="0" algn="ctr"/>
                      <a:r>
                        <a:rPr lang="ru-RU" sz="1300" dirty="0">
                          <a:effectLst/>
                        </a:rPr>
                        <a:t>(процентов)</a:t>
                      </a:r>
                    </a:p>
                  </a:txBody>
                  <a:tcPr marL="67969" marR="67969" marT="33984" marB="339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300">
                          <a:effectLst/>
                        </a:rPr>
                        <a:t>Норматив численности работников заказчика, осуществляющих строительный контроль</a:t>
                      </a:r>
                    </a:p>
                    <a:p>
                      <a:pPr indent="0" algn="ctr"/>
                      <a:r>
                        <a:rPr lang="ru-RU" sz="1300">
                          <a:effectLst/>
                        </a:rPr>
                        <a:t>(человек)</a:t>
                      </a:r>
                    </a:p>
                  </a:txBody>
                  <a:tcPr marL="67969" marR="67969" marT="33984" marB="33984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256">
                <a:tc>
                  <a:txBody>
                    <a:bodyPr/>
                    <a:lstStyle/>
                    <a:p>
                      <a:r>
                        <a:rPr lang="ru-RU" sz="1300"/>
                        <a:t> </a:t>
                      </a:r>
                    </a:p>
                  </a:txBody>
                  <a:tcPr marL="67969" marR="67969" marT="33984" marB="33984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300"/>
                        <a:t> </a:t>
                      </a:r>
                    </a:p>
                  </a:txBody>
                  <a:tcPr marL="67969" marR="67969" marT="33984" marB="33984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300"/>
                        <a:t> </a:t>
                      </a:r>
                    </a:p>
                  </a:txBody>
                  <a:tcPr marL="67969" marR="67969" marT="33984" marB="33984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02256">
                <a:tc>
                  <a:txBody>
                    <a:bodyPr/>
                    <a:lstStyle/>
                    <a:p>
                      <a:pPr indent="0"/>
                      <a:r>
                        <a:rPr lang="ru-RU" sz="1300">
                          <a:effectLst/>
                        </a:rPr>
                        <a:t>до 30</a:t>
                      </a:r>
                    </a:p>
                  </a:txBody>
                  <a:tcPr marL="67969" marR="67969" marT="33984" marB="339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300">
                          <a:effectLst/>
                        </a:rPr>
                        <a:t>2,14</a:t>
                      </a:r>
                    </a:p>
                  </a:txBody>
                  <a:tcPr marL="67969" marR="67969" marT="33984" marB="339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300">
                          <a:effectLst/>
                        </a:rPr>
                        <a:t>2</a:t>
                      </a:r>
                    </a:p>
                  </a:txBody>
                  <a:tcPr marL="67969" marR="67969" marT="33984" marB="339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2256">
                <a:tc>
                  <a:txBody>
                    <a:bodyPr/>
                    <a:lstStyle/>
                    <a:p>
                      <a:pPr indent="0"/>
                      <a:r>
                        <a:rPr lang="ru-RU" sz="1300">
                          <a:effectLst/>
                        </a:rPr>
                        <a:t>от 30 до 50</a:t>
                      </a:r>
                    </a:p>
                  </a:txBody>
                  <a:tcPr marL="67969" marR="67969" marT="33984" marB="339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300">
                          <a:effectLst/>
                        </a:rPr>
                        <a:t>1,93</a:t>
                      </a:r>
                    </a:p>
                  </a:txBody>
                  <a:tcPr marL="67969" marR="67969" marT="33984" marB="339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300">
                          <a:effectLst/>
                        </a:rPr>
                        <a:t>3</a:t>
                      </a:r>
                    </a:p>
                  </a:txBody>
                  <a:tcPr marL="67969" marR="67969" marT="33984" marB="339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2256">
                <a:tc>
                  <a:txBody>
                    <a:bodyPr/>
                    <a:lstStyle/>
                    <a:p>
                      <a:pPr indent="0"/>
                      <a:r>
                        <a:rPr lang="ru-RU" sz="1300">
                          <a:effectLst/>
                        </a:rPr>
                        <a:t>от 50 до 70</a:t>
                      </a:r>
                    </a:p>
                  </a:txBody>
                  <a:tcPr marL="67969" marR="67969" marT="33984" marB="339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300">
                          <a:effectLst/>
                        </a:rPr>
                        <a:t>1,81</a:t>
                      </a:r>
                    </a:p>
                  </a:txBody>
                  <a:tcPr marL="67969" marR="67969" marT="33984" marB="339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300">
                          <a:effectLst/>
                        </a:rPr>
                        <a:t>4</a:t>
                      </a:r>
                    </a:p>
                  </a:txBody>
                  <a:tcPr marL="67969" marR="67969" marT="33984" marB="339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2256">
                <a:tc>
                  <a:txBody>
                    <a:bodyPr/>
                    <a:lstStyle/>
                    <a:p>
                      <a:pPr indent="0"/>
                      <a:r>
                        <a:rPr lang="ru-RU" sz="1300">
                          <a:effectLst/>
                        </a:rPr>
                        <a:t>от 70 до 90</a:t>
                      </a:r>
                    </a:p>
                  </a:txBody>
                  <a:tcPr marL="67969" marR="67969" marT="33984" marB="339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300">
                          <a:effectLst/>
                        </a:rPr>
                        <a:t>1,72</a:t>
                      </a:r>
                    </a:p>
                  </a:txBody>
                  <a:tcPr marL="67969" marR="67969" marT="33984" marB="339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300">
                          <a:effectLst/>
                        </a:rPr>
                        <a:t>5</a:t>
                      </a:r>
                    </a:p>
                  </a:txBody>
                  <a:tcPr marL="67969" marR="67969" marT="33984" marB="339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2256">
                <a:tc>
                  <a:txBody>
                    <a:bodyPr/>
                    <a:lstStyle/>
                    <a:p>
                      <a:pPr indent="0"/>
                      <a:r>
                        <a:rPr lang="ru-RU" sz="1300">
                          <a:effectLst/>
                        </a:rPr>
                        <a:t>от 90 до 125</a:t>
                      </a:r>
                    </a:p>
                  </a:txBody>
                  <a:tcPr marL="67969" marR="67969" marT="33984" marB="339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300">
                          <a:effectLst/>
                        </a:rPr>
                        <a:t>1,61</a:t>
                      </a:r>
                    </a:p>
                  </a:txBody>
                  <a:tcPr marL="67969" marR="67969" marT="33984" marB="339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300">
                          <a:effectLst/>
                        </a:rPr>
                        <a:t>6</a:t>
                      </a:r>
                    </a:p>
                  </a:txBody>
                  <a:tcPr marL="67969" marR="67969" marT="33984" marB="339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2256">
                <a:tc>
                  <a:txBody>
                    <a:bodyPr/>
                    <a:lstStyle/>
                    <a:p>
                      <a:pPr indent="0"/>
                      <a:r>
                        <a:rPr lang="ru-RU" sz="1300">
                          <a:effectLst/>
                        </a:rPr>
                        <a:t>от 125 до 150</a:t>
                      </a:r>
                    </a:p>
                  </a:txBody>
                  <a:tcPr marL="67969" marR="67969" marT="33984" marB="339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300">
                          <a:effectLst/>
                        </a:rPr>
                        <a:t>1,56</a:t>
                      </a:r>
                    </a:p>
                  </a:txBody>
                  <a:tcPr marL="67969" marR="67969" marT="33984" marB="339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300">
                          <a:effectLst/>
                        </a:rPr>
                        <a:t>7</a:t>
                      </a:r>
                    </a:p>
                  </a:txBody>
                  <a:tcPr marL="67969" marR="67969" marT="33984" marB="339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2256">
                <a:tc>
                  <a:txBody>
                    <a:bodyPr/>
                    <a:lstStyle/>
                    <a:p>
                      <a:pPr indent="0"/>
                      <a:r>
                        <a:rPr lang="ru-RU" sz="1300">
                          <a:effectLst/>
                        </a:rPr>
                        <a:t>от 150 до 200</a:t>
                      </a:r>
                    </a:p>
                  </a:txBody>
                  <a:tcPr marL="67969" marR="67969" marT="33984" marB="339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300">
                          <a:effectLst/>
                        </a:rPr>
                        <a:t>1,47</a:t>
                      </a:r>
                    </a:p>
                  </a:txBody>
                  <a:tcPr marL="67969" marR="67969" marT="33984" marB="339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300">
                          <a:effectLst/>
                        </a:rPr>
                        <a:t>9</a:t>
                      </a:r>
                    </a:p>
                  </a:txBody>
                  <a:tcPr marL="67969" marR="67969" marT="33984" marB="339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2256">
                <a:tc>
                  <a:txBody>
                    <a:bodyPr/>
                    <a:lstStyle/>
                    <a:p>
                      <a:pPr indent="0"/>
                      <a:r>
                        <a:rPr lang="ru-RU" sz="1300">
                          <a:effectLst/>
                        </a:rPr>
                        <a:t>от 200 до 300</a:t>
                      </a:r>
                    </a:p>
                  </a:txBody>
                  <a:tcPr marL="67969" marR="67969" marT="33984" marB="339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300">
                          <a:effectLst/>
                        </a:rPr>
                        <a:t>1,36</a:t>
                      </a:r>
                    </a:p>
                  </a:txBody>
                  <a:tcPr marL="67969" marR="67969" marT="33984" marB="339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300">
                          <a:effectLst/>
                        </a:rPr>
                        <a:t>12</a:t>
                      </a:r>
                    </a:p>
                  </a:txBody>
                  <a:tcPr marL="67969" marR="67969" marT="33984" marB="339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2256">
                <a:tc>
                  <a:txBody>
                    <a:bodyPr/>
                    <a:lstStyle/>
                    <a:p>
                      <a:pPr indent="0"/>
                      <a:r>
                        <a:rPr lang="ru-RU" sz="1300">
                          <a:effectLst/>
                        </a:rPr>
                        <a:t>от 300 до 400</a:t>
                      </a:r>
                    </a:p>
                  </a:txBody>
                  <a:tcPr marL="67969" marR="67969" marT="33984" marB="339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300">
                          <a:effectLst/>
                        </a:rPr>
                        <a:t>1,28</a:t>
                      </a:r>
                    </a:p>
                  </a:txBody>
                  <a:tcPr marL="67969" marR="67969" marT="33984" marB="339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300">
                          <a:effectLst/>
                        </a:rPr>
                        <a:t>15</a:t>
                      </a:r>
                    </a:p>
                  </a:txBody>
                  <a:tcPr marL="67969" marR="67969" marT="33984" marB="339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2256">
                <a:tc>
                  <a:txBody>
                    <a:bodyPr/>
                    <a:lstStyle/>
                    <a:p>
                      <a:pPr indent="0"/>
                      <a:r>
                        <a:rPr lang="ru-RU" sz="1300">
                          <a:effectLst/>
                        </a:rPr>
                        <a:t>от 400 до 500</a:t>
                      </a:r>
                    </a:p>
                  </a:txBody>
                  <a:tcPr marL="67969" marR="67969" marT="33984" marB="339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300">
                          <a:effectLst/>
                        </a:rPr>
                        <a:t>1,23</a:t>
                      </a:r>
                    </a:p>
                  </a:txBody>
                  <a:tcPr marL="67969" marR="67969" marT="33984" marB="339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300">
                          <a:effectLst/>
                        </a:rPr>
                        <a:t>18</a:t>
                      </a:r>
                    </a:p>
                  </a:txBody>
                  <a:tcPr marL="67969" marR="67969" marT="33984" marB="339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2256">
                <a:tc>
                  <a:txBody>
                    <a:bodyPr/>
                    <a:lstStyle/>
                    <a:p>
                      <a:pPr indent="0"/>
                      <a:r>
                        <a:rPr lang="ru-RU" sz="1300">
                          <a:effectLst/>
                        </a:rPr>
                        <a:t>от 500 до 600</a:t>
                      </a:r>
                    </a:p>
                  </a:txBody>
                  <a:tcPr marL="67969" marR="67969" marT="33984" marB="339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300">
                          <a:effectLst/>
                        </a:rPr>
                        <a:t>1,18</a:t>
                      </a:r>
                    </a:p>
                  </a:txBody>
                  <a:tcPr marL="67969" marR="67969" marT="33984" marB="339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300">
                          <a:effectLst/>
                        </a:rPr>
                        <a:t>21</a:t>
                      </a:r>
                    </a:p>
                  </a:txBody>
                  <a:tcPr marL="67969" marR="67969" marT="33984" marB="339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2256">
                <a:tc>
                  <a:txBody>
                    <a:bodyPr/>
                    <a:lstStyle/>
                    <a:p>
                      <a:pPr indent="0"/>
                      <a:r>
                        <a:rPr lang="ru-RU" sz="1300">
                          <a:effectLst/>
                        </a:rPr>
                        <a:t>от 600 до 750</a:t>
                      </a:r>
                    </a:p>
                  </a:txBody>
                  <a:tcPr marL="67969" marR="67969" marT="33984" marB="339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300">
                          <a:effectLst/>
                        </a:rPr>
                        <a:t>1,13</a:t>
                      </a:r>
                    </a:p>
                  </a:txBody>
                  <a:tcPr marL="67969" marR="67969" marT="33984" marB="339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300">
                          <a:effectLst/>
                        </a:rPr>
                        <a:t>25</a:t>
                      </a:r>
                    </a:p>
                  </a:txBody>
                  <a:tcPr marL="67969" marR="67969" marT="33984" marB="339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2256">
                <a:tc>
                  <a:txBody>
                    <a:bodyPr/>
                    <a:lstStyle/>
                    <a:p>
                      <a:pPr indent="0"/>
                      <a:r>
                        <a:rPr lang="ru-RU" sz="1300">
                          <a:effectLst/>
                        </a:rPr>
                        <a:t>от 750 до 900</a:t>
                      </a:r>
                    </a:p>
                  </a:txBody>
                  <a:tcPr marL="67969" marR="67969" marT="33984" marB="339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300">
                          <a:effectLst/>
                        </a:rPr>
                        <a:t>1,09</a:t>
                      </a:r>
                    </a:p>
                  </a:txBody>
                  <a:tcPr marL="67969" marR="67969" marT="33984" marB="339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300" dirty="0">
                          <a:effectLst/>
                        </a:rPr>
                        <a:t>28</a:t>
                      </a:r>
                    </a:p>
                  </a:txBody>
                  <a:tcPr marL="67969" marR="67969" marT="33984" marB="339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029" name="Picture 5" descr="https://base.garant.ru/static/base/img/save-file.png?1">
            <a:hlinkClick r:id="rId2" tooltip="Полный текст документа &quot;Постановление Правительства РФ от 21 июня 2010 г. N 468 &amp;quot;О порядке проведения строительного контроля при осуществлении строительства, реконструкции и капитального ремонта объектов капитального строительства&amp;quot;&quot;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7263" y="1471613"/>
            <a:ext cx="161925" cy="18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087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600" dirty="0" smtClean="0"/>
              <a:t>Спасибо за внимание</a:t>
            </a:r>
          </a:p>
          <a:p>
            <a:pPr marL="0" indent="0" algn="ctr">
              <a:buNone/>
            </a:pPr>
            <a:endParaRPr lang="en-US" sz="6600" dirty="0"/>
          </a:p>
          <a:p>
            <a:pPr marL="0" indent="0" algn="ctr">
              <a:buNone/>
            </a:pPr>
            <a:r>
              <a:rPr lang="en-US" sz="6600" dirty="0" smtClean="0"/>
              <a:t>vvasilyev_66@mail.ru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3288807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>
            <a:normAutofit/>
          </a:bodyPr>
          <a:lstStyle/>
          <a:p>
            <a:pPr algn="just"/>
            <a:r>
              <a:rPr lang="ru-RU" sz="3600" dirty="0" smtClean="0"/>
              <a:t>Федеральный закон от 01.12.2007 N 315-ФЗ</a:t>
            </a:r>
            <a:br>
              <a:rPr lang="ru-RU" sz="3600" dirty="0" smtClean="0"/>
            </a:br>
            <a:r>
              <a:rPr lang="ru-RU" sz="3600" dirty="0" smtClean="0"/>
              <a:t>"О саморегулируемых организациях"</a:t>
            </a:r>
            <a:br>
              <a:rPr lang="ru-RU" sz="3600" dirty="0" smtClean="0"/>
            </a:br>
            <a:r>
              <a:rPr lang="ru-RU" sz="3100" dirty="0" smtClean="0"/>
              <a:t>Статья 1. Предмет регулирования и сфера действия настоящего Федерального закона</a:t>
            </a:r>
            <a:br>
              <a:rPr lang="ru-RU" sz="3100" dirty="0" smtClean="0"/>
            </a:br>
            <a:r>
              <a:rPr lang="ru-RU" sz="2700" dirty="0" smtClean="0"/>
              <a:t>2.1. Особенности саморегулирования в области инженерных изысканий, архитектурно-строительного проектирования, строительства, реконструкции, капитального ремонта, сноса объектов капитального строительства устанавливаются законодательством о градостроительной деятельности.</a:t>
            </a:r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val="888691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92688"/>
          </a:xfrm>
        </p:spPr>
        <p:txBody>
          <a:bodyPr/>
          <a:lstStyle/>
          <a:p>
            <a:r>
              <a:rPr lang="ru-RU" dirty="0" smtClean="0"/>
              <a:t>Статья 2. Понятие саморегулирования</a:t>
            </a:r>
          </a:p>
          <a:p>
            <a:pPr marL="0" indent="0" algn="just">
              <a:buNone/>
            </a:pPr>
            <a:r>
              <a:rPr lang="ru-RU" dirty="0" smtClean="0"/>
              <a:t>1. Под саморегулированием понимается самостоятельная и инициативная деятельность, которая осуществляется субъектами предпринимательской или профессиональной деятельности и содержанием которой являются </a:t>
            </a:r>
            <a:r>
              <a:rPr lang="ru-RU" u="sng" dirty="0" smtClean="0"/>
              <a:t>разработка и установление стандартов и правил указанной деятельности, а также контроль за соблюдением требований указанных стандартов и правил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1663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04656"/>
          </a:xfrm>
        </p:spPr>
        <p:txBody>
          <a:bodyPr>
            <a:normAutofit/>
          </a:bodyPr>
          <a:lstStyle/>
          <a:p>
            <a:r>
              <a:rPr lang="ru-RU" dirty="0" smtClean="0"/>
              <a:t>Статья 3. Саморегулируемые организации</a:t>
            </a:r>
          </a:p>
          <a:p>
            <a:pPr algn="just"/>
            <a:r>
              <a:rPr lang="ru-RU" sz="2400" dirty="0" smtClean="0"/>
              <a:t>3. Саморегулируемой организацией признается некоммерческая организация, созданная в соответствии с Гражданским кодексом Российской Федерации и Федеральным законом от 12 января 1996 года N 7-ФЗ "О некоммерческих организациях", при условии ее соответствия всем установленным настоящим Федеральным законом требованиям. К числу указанных требований помимо установленных в части 1 настоящей статьи относятся:</a:t>
            </a:r>
          </a:p>
          <a:p>
            <a:pPr algn="just"/>
            <a:r>
              <a:rPr lang="ru-RU" sz="2400" dirty="0" smtClean="0"/>
              <a:t>2) наличие стандартов и правил предпринимательской или профессиональной деятельности, обязательных для выполнения всеми членами саморегулируемой организации;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320627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 fontScale="40000" lnSpcReduction="20000"/>
          </a:bodyPr>
          <a:lstStyle/>
          <a:p>
            <a:pPr algn="ctr"/>
            <a:r>
              <a:rPr lang="ru-RU" sz="4000" dirty="0" smtClean="0"/>
              <a:t>Статья 4. Предмет саморегулирования, стандарты и правила саморегулируемых организаций</a:t>
            </a:r>
          </a:p>
          <a:p>
            <a:endParaRPr lang="ru-RU" dirty="0" smtClean="0"/>
          </a:p>
          <a:p>
            <a:r>
              <a:rPr lang="ru-RU" dirty="0" smtClean="0"/>
              <a:t>1. Предметом саморегулирования является предпринимательская или профессиональная деятельность субъектов, объединенных в саморегулируемые организации.</a:t>
            </a:r>
          </a:p>
          <a:p>
            <a:pPr algn="just"/>
            <a:r>
              <a:rPr lang="ru-RU" dirty="0" smtClean="0"/>
              <a:t>2. Саморегулируемая организация разрабатывает и утверждает стандарты и правила предпринимательской или профессиональной деятельности (далее - стандарты и правила саморегулируемой организации), под которыми понимаются требования к осуществлению предпринимательской или профессиональной деятельности, обязательные для выполнения всеми членами саморегулируемой организации. Федеральными законами могут устанавливаться иные требования, стандарты и правила, а также особенности содержания, разработки и установления стандартов и правил саморегулируемых организаций.</a:t>
            </a:r>
          </a:p>
          <a:p>
            <a:pPr algn="just"/>
            <a:r>
              <a:rPr lang="ru-RU" dirty="0" smtClean="0"/>
              <a:t>3. Стандарты и правила саморегулируемых организаций должны соответствовать федеральным законам и принятым в соответствии с ними иным нормативным правовым актам. Стандартами и правилами саморегулируемой организации могут устанавливаться дополнительные требования к предпринимательской или профессиональной деятельности определенного вида.</a:t>
            </a:r>
          </a:p>
          <a:p>
            <a:pPr algn="just"/>
            <a:r>
              <a:rPr lang="ru-RU" dirty="0" smtClean="0"/>
              <a:t>4. Саморегулируемая организация от своего имени и в интересах своих членов вправе обратиться в суд с заявлением о признании недействующим не соответствующего федеральному закону нормативного правового акта, обязанность соблюдения которого возлагается на членов саморегулируемой организации, в том числе нормативного правового акта, содержащего не допускаемое федеральным законом расширительное толкование его норм в целом или в какой-либо части.</a:t>
            </a:r>
          </a:p>
          <a:p>
            <a:pPr algn="just"/>
            <a:r>
              <a:rPr lang="ru-RU" dirty="0" smtClean="0"/>
              <a:t>5. Саморегулируемая организация должна установить меры дисциплинарного воздействия в отношении членов саморегулируемой организации за нарушение требований стандартов и правил саморегулируемой организации, а также обеспечить информационную открытость затрагивающей права и законные интересы любых лиц деятельности членов саморегулируемой организации.</a:t>
            </a:r>
          </a:p>
          <a:p>
            <a:pPr algn="just"/>
            <a:r>
              <a:rPr lang="ru-RU" dirty="0" smtClean="0"/>
              <a:t>6. Стандарты и правила саморегулируемой организации должны соответствовать правилам деловой этики, устранять или уменьшать конфликт интересов членов саморегулируемой организации, их работников и членов постоянно действующего коллегиального органа управления саморегулируемой организации.</a:t>
            </a:r>
          </a:p>
          <a:p>
            <a:pPr algn="just"/>
            <a:r>
              <a:rPr lang="ru-RU" dirty="0" smtClean="0"/>
              <a:t>7. Стандарты и правила саморегулируемой организации должны устанавливать запрет на осуществление членами саморегулируемой организации деятельности в ущерб иным субъектам предпринимательской или профессиональной деятельности, а также должны устанавливать требования, препятствующие недобросовестной конкуренции, совершению действий, причиняющих моральный вред или ущерб потребителям товаров (работ, услуг) и иным лицам, действий, причиняющих ущерб деловой репутации члена саморегулируемой организации либо деловой репутации саморегулируемой организации.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5330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55000" lnSpcReduction="20000"/>
          </a:bodyPr>
          <a:lstStyle/>
          <a:p>
            <a:endParaRPr lang="ru-RU" dirty="0" smtClean="0"/>
          </a:p>
          <a:p>
            <a:pPr algn="ctr"/>
            <a:r>
              <a:rPr lang="ru-RU" sz="3800" dirty="0" err="1" smtClean="0"/>
              <a:t>ГрК</a:t>
            </a:r>
            <a:r>
              <a:rPr lang="ru-RU" sz="3800" dirty="0" smtClean="0"/>
              <a:t> РФ Статья 55.13. Контроль саморегулируемой организацией за деятельностью своих членов</a:t>
            </a:r>
          </a:p>
          <a:p>
            <a:pPr algn="just"/>
            <a:r>
              <a:rPr lang="ru-RU" sz="4000" dirty="0" smtClean="0"/>
              <a:t>1. Саморегулируемая организация осуществляет контроль за деятельностью своих членов в соответствии с Федеральным законом "О саморегулируемых организациях".</a:t>
            </a:r>
          </a:p>
          <a:p>
            <a:pPr algn="just"/>
            <a:r>
              <a:rPr lang="ru-RU" sz="4000" dirty="0" smtClean="0"/>
              <a:t>2. В рамках контроля саморегулируемой организации за деятельностью своих членов осуществляется в том числе контроль:</a:t>
            </a:r>
          </a:p>
          <a:p>
            <a:pPr algn="just"/>
            <a:r>
              <a:rPr lang="ru-RU" sz="4000" dirty="0" smtClean="0"/>
              <a:t>1) за соблюдением членами саморегулируемой организации требований законодательства Российской Федерации о градостроительной деятельности, о техническом регулировании, включая соблюдение членами саморегулируемой организации требований, установленных в стандартах на процессы выполнения работ по инженерным изысканиям, подготовке проектной документации, строительству, реконструкции, капитальному ремонту, сносу объектов капитального строительства, утвержденных соответствующим Национальным объединением саморегулируемых организаций;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868168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Autofit/>
          </a:bodyPr>
          <a:lstStyle/>
          <a:p>
            <a:r>
              <a:rPr lang="ru-RU" sz="2400" dirty="0" smtClean="0"/>
              <a:t>Постановление Правительства РФ от 21 июня 2010 г. N 468 "О порядке проведения строительного контроля при осуществлении строительства, реконструкции и капитального ремонта объектов капитального строительства"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5. Строительный контроль, осуществляемый подрядчиком, включает проведение следующих контрольных мероприятий:</a:t>
            </a:r>
          </a:p>
          <a:p>
            <a:pPr algn="just"/>
            <a:r>
              <a:rPr lang="ru-RU" dirty="0" smtClean="0"/>
              <a:t>в) проверка соблюдения последовательности и состава технологических операций при осуществлении строительства объекта капитального строительства;</a:t>
            </a:r>
          </a:p>
          <a:p>
            <a:pPr algn="just"/>
            <a:r>
              <a:rPr lang="ru-RU" dirty="0" smtClean="0"/>
              <a:t>6. Строительный контроль, осуществляемый заказчиком, включает проведение следующих контрольных мероприятий:</a:t>
            </a:r>
          </a:p>
          <a:p>
            <a:pPr algn="just"/>
            <a:r>
              <a:rPr lang="ru-RU" dirty="0" smtClean="0"/>
              <a:t>в) проверка полноты и соблюдения установленных сроков выполнения подрядчиком контроля последовательности и состава технологических операций по осуществлению строительства объектов капитального строительства и достоверности документирования его результатов;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4180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9. В ходе контроля последовательности и состава технологических операций по строительству объектов капитального строительства осуществляется проверка:</a:t>
            </a:r>
          </a:p>
          <a:p>
            <a:endParaRPr lang="ru-RU" dirty="0" smtClean="0"/>
          </a:p>
          <a:p>
            <a:pPr algn="just"/>
            <a:r>
              <a:rPr lang="ru-RU" dirty="0" smtClean="0"/>
              <a:t>соблюдения последовательности и состава выполняемых технологических операций и их соответствия требованиям технических регламентов, стандартов, сводов правил, проектной документации, результатам инженерных изысканий, градостроительному плану земельного участка;</a:t>
            </a:r>
          </a:p>
          <a:p>
            <a:endParaRPr lang="ru-RU" dirty="0" smtClean="0"/>
          </a:p>
          <a:p>
            <a:pPr algn="just"/>
            <a:r>
              <a:rPr lang="ru-RU" dirty="0" smtClean="0"/>
              <a:t>соответствия качества выполнения технологических операций и их результатов требованиям проектной и подготовленной на ее основе рабочей документации, а также требованиям технических регламентов, стандартов и сводов правил.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6473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Autofit/>
          </a:bodyPr>
          <a:lstStyle/>
          <a:p>
            <a:pPr algn="just"/>
            <a:r>
              <a:rPr lang="ru-RU" sz="2400" dirty="0" err="1" smtClean="0"/>
              <a:t>ГрК</a:t>
            </a:r>
            <a:r>
              <a:rPr lang="ru-RU" sz="2400" dirty="0" smtClean="0"/>
              <a:t> РФ Статья 55.5-1. Специалисты по организации инженерных изысканий, специалисты по организации архитектурно-строительного проектирования, специалисты по организации строительства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 fontScale="62500" lnSpcReduction="20000"/>
          </a:bodyPr>
          <a:lstStyle/>
          <a:p>
            <a:endParaRPr lang="ru-RU" dirty="0" smtClean="0"/>
          </a:p>
          <a:p>
            <a:pPr algn="just"/>
            <a:r>
              <a:rPr lang="ru-RU" dirty="0" smtClean="0"/>
              <a:t>4. Специалисты по организации строительства, сведения о которых включены в национальный реестр специалистов в области строительства, привлекаются индивидуальным предпринимателем или юридическим лицом по трудовому договору в целях организации выполнения работ по строительству, реконструкции, капитальному ремонту, сносу объектов капитального строительства.</a:t>
            </a:r>
          </a:p>
          <a:p>
            <a:pPr algn="just"/>
            <a:r>
              <a:rPr lang="ru-RU" dirty="0" smtClean="0"/>
              <a:t>5. К должностным обязанностям специалистов по организации строительства относятся:</a:t>
            </a:r>
          </a:p>
          <a:p>
            <a:pPr algn="just"/>
            <a:r>
              <a:rPr lang="ru-RU" dirty="0" smtClean="0"/>
              <a:t>2) оперативное планирование, координация, организация и проведение строительного контроля в процессе строительства, реконструкции, капитального ремонта объекта капитального строительства, оперативное планирование, координация и организация сноса объекта капитального строительства;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33393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1153</Words>
  <Application>Microsoft Office PowerPoint</Application>
  <PresentationFormat>Экран (4:3)</PresentationFormat>
  <Paragraphs>96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Законодательная основа применения стандартов СРО НОСТРОЙ при исполнении государственных и муниципальных контрактов</vt:lpstr>
      <vt:lpstr>Федеральный закон от 01.12.2007 N 315-ФЗ "О саморегулируемых организациях" Статья 1. Предмет регулирования и сфера действия настоящего Федерального закона 2.1. Особенности саморегулирования в области инженерных изысканий, архитектурно-строительного проектирования, строительства, реконструкции, капитального ремонта, сноса объектов капитального строительства устанавливаются законодательством о градостроительной деятельности.</vt:lpstr>
      <vt:lpstr>Презентация PowerPoint</vt:lpstr>
      <vt:lpstr>Презентация PowerPoint</vt:lpstr>
      <vt:lpstr>Презентация PowerPoint</vt:lpstr>
      <vt:lpstr>Презентация PowerPoint</vt:lpstr>
      <vt:lpstr>Постановление Правительства РФ от 21 июня 2010 г. N 468 "О порядке проведения строительного контроля при осуществлении строительства, реконструкции и капитального ремонта объектов капитального строительства" </vt:lpstr>
      <vt:lpstr>Презентация PowerPoint</vt:lpstr>
      <vt:lpstr>ГрК РФ Статья 55.5-1. Специалисты по организации инженерных изысканий, специалисты по организации архитектурно-строительного проектирования, специалисты по организации строительства</vt:lpstr>
      <vt:lpstr>Федеральный закон от 05.04.2013 N 44-ФЗ "О контрактной системе в сфере закупок товаров, работ, услуг для обеспечения государственных и муниципальных нужд"</vt:lpstr>
      <vt:lpstr>Постановление Правительства РФ от 21 июня 2010 г. N 468 "О порядке проведения строительного контроля при осуществлении строительства, реконструкции и капитального ремонта объектов капитального строительства"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Законодательная основа применения стандартов СРО НОСТРОЙ при исполнении государственных и муниципальных контрктов</dc:title>
  <dc:creator>Viktor</dc:creator>
  <cp:lastModifiedBy>Viktor</cp:lastModifiedBy>
  <cp:revision>13</cp:revision>
  <dcterms:created xsi:type="dcterms:W3CDTF">2019-06-13T09:09:50Z</dcterms:created>
  <dcterms:modified xsi:type="dcterms:W3CDTF">2019-06-13T19:21:05Z</dcterms:modified>
</cp:coreProperties>
</file>