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85" r:id="rId7"/>
    <p:sldId id="263" r:id="rId8"/>
    <p:sldId id="267" r:id="rId9"/>
    <p:sldId id="264" r:id="rId10"/>
    <p:sldId id="259" r:id="rId11"/>
    <p:sldId id="268" r:id="rId12"/>
    <p:sldId id="269" r:id="rId13"/>
    <p:sldId id="270" r:id="rId14"/>
    <p:sldId id="271" r:id="rId15"/>
    <p:sldId id="260" r:id="rId16"/>
    <p:sldId id="275" r:id="rId17"/>
    <p:sldId id="286" r:id="rId18"/>
    <p:sldId id="287" r:id="rId19"/>
    <p:sldId id="278" r:id="rId20"/>
    <p:sldId id="277" r:id="rId21"/>
    <p:sldId id="281" r:id="rId22"/>
    <p:sldId id="288" r:id="rId23"/>
    <p:sldId id="279" r:id="rId24"/>
    <p:sldId id="280" r:id="rId25"/>
    <p:sldId id="284" r:id="rId26"/>
    <p:sldId id="283" r:id="rId27"/>
  </p:sldIdLst>
  <p:sldSz cx="9906000" cy="6858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457" autoAdjust="0"/>
  </p:normalViewPr>
  <p:slideViewPr>
    <p:cSldViewPr>
      <p:cViewPr>
        <p:scale>
          <a:sx n="100" d="100"/>
          <a:sy n="100" d="100"/>
        </p:scale>
        <p:origin x="-1560" y="-2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6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9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2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9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2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7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4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5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7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1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8E5B1-FDC9-49E4-94FB-05D13655E933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0C65-81C4-4AD9-A45A-CC3794776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7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Молодежь\НТК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180" y="1366046"/>
            <a:ext cx="5599642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780" y="878856"/>
            <a:ext cx="9361040" cy="2550145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ПРАКТИКА ПРИМЕНЕНИЯ</a:t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 НОСТРОЙ</a:t>
            </a:r>
            <a:b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МОНТАЖУ И ПУСКОНАЛАДКЕ ЛИФТОВ</a:t>
            </a:r>
            <a:endParaRPr lang="ru-RU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464" y="3501008"/>
            <a:ext cx="9673075" cy="1512168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СТО НОСТРОЙ 2.23.59-2012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ЛИФТЫ ЭЛЕКТРИЧЕСКИЕ. МОНТАЖ И ПУСКОНАЛАДОЧНЫЕ РАБОТЫ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Правила организации и производства работ, контроль выполнения и требования к результатам работ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6376" y="5157192"/>
            <a:ext cx="5033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Докладчик: Малахов А.В.</a:t>
            </a:r>
          </a:p>
          <a:p>
            <a:pPr indent="143827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Директор ООО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ТехСервис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0700" y="6246837"/>
            <a:ext cx="9906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642" y="3574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СЕМИНАР. «Стандарты СТО НОСТРОЙ – инструмент для обеспечения соблюдения технических регламентов при</a:t>
            </a:r>
          </a:p>
          <a:p>
            <a:pPr algn="just"/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строительстве, реконструкции, капитальном ремонте».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1176" y="539155"/>
            <a:ext cx="9906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" y="6261760"/>
            <a:ext cx="90011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endParaRPr lang="ru-RU" altLang="ru-RU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9384" y="641564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ТехСервис</a:t>
            </a: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6269" y="6415647"/>
            <a:ext cx="5640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«Практика применения СТО НОСТРОЙ по монтажу и </a:t>
            </a:r>
            <a:r>
              <a:rPr lang="ru-RU" sz="1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пусконаладке</a:t>
            </a: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лифтов»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производства монтажа и пусконаладочных работ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10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72680" y="2832846"/>
              <a:ext cx="6480721" cy="1214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Персонал, выполняющий монтаж и пусконаладочные работы на лифтах (монтажник, наладчик, и т.д.), должен быть обучен и иметь документ, подтверждающий его квалификацию и необходимую группу по электробезопасности.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2679" y="1521376"/>
              <a:ext cx="64807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Монтаж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и пусконаладочные работ на лифтах выполняются специализированной лифтовой организацией, имеющей допуск на данные виды работ.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72679" y="4263945"/>
              <a:ext cx="6480721" cy="1214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Работы по монтажу лифтового оборудования производятся в соответствии технической документацией предприятия-изготовителя лифта с учетом требований ГОСТ Р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53780-2010,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соответствии с настоящим стандартом и ППР.</a:t>
              </a:r>
            </a:p>
          </p:txBody>
        </p:sp>
        <p:pic>
          <p:nvPicPr>
            <p:cNvPr id="1026" name="Picture 2" descr="C:\Users\Евгений\Downloads\Доклад СРО\noun_Certificate_53102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2" t="7845" r="6980" b="21362"/>
            <a:stretch/>
          </p:blipFill>
          <p:spPr bwMode="auto">
            <a:xfrm>
              <a:off x="907423" y="3073009"/>
              <a:ext cx="872598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Евгений\Downloads\Доклад СРО\noun_Document_2597465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7" t="5626" r="13428" b="20000"/>
            <a:stretch/>
          </p:blipFill>
          <p:spPr bwMode="auto">
            <a:xfrm>
              <a:off x="991755" y="4504109"/>
              <a:ext cx="70393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Евгений\Downloads\Доклад СРО\noun_engineer_349695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6" t="3284" r="15285" b="17000"/>
            <a:stretch/>
          </p:blipFill>
          <p:spPr bwMode="auto">
            <a:xfrm>
              <a:off x="1030179" y="1632566"/>
              <a:ext cx="62708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62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11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376938" y="927771"/>
              <a:ext cx="55065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В не перекрытой шахте монтаж направляющих кабины и противовеса осуществляется с помощью крана.</a:t>
              </a:r>
            </a:p>
          </p:txBody>
        </p:sp>
        <p:pic>
          <p:nvPicPr>
            <p:cNvPr id="14" name="Picture 3" descr="C:\Users\Евгений\Downloads\Доклад СРО\noun_Construction_183297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0" t="1773" r="8714" b="15966"/>
            <a:stretch/>
          </p:blipFill>
          <p:spPr bwMode="auto">
            <a:xfrm flipH="1">
              <a:off x="3142067" y="895601"/>
              <a:ext cx="109085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368824" y="2132857"/>
              <a:ext cx="6471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Перед началом монтажа краном пакеты направляющих кабины и противовеса поднимаются на крышу здания или сооружения.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6793" y="2876744"/>
              <a:ext cx="6471842" cy="1214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Отрезки направляющих раскладываются по «ниткам» в порядке монтажа, к их верхним концам прикрепляются стыковочные пластины и с учетом возможной высоты подъема крана состыковываются отрезки соответствующей длины. </a:t>
              </a:r>
            </a:p>
          </p:txBody>
        </p:sp>
        <p:pic>
          <p:nvPicPr>
            <p:cNvPr id="2050" name="Picture 2" descr="C:\Users\Евгений\Downloads\Доклад СРО\Изображение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3"/>
            <a:stretch/>
          </p:blipFill>
          <p:spPr bwMode="auto">
            <a:xfrm rot="10800000">
              <a:off x="584311" y="549312"/>
              <a:ext cx="1550851" cy="56880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66796" y="5518974"/>
              <a:ext cx="3888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u="sng" dirty="0" smtClean="0">
                  <a:latin typeface="Times New Roman" pitchFamily="18" charset="0"/>
                  <a:cs typeface="Times New Roman" pitchFamily="18" charset="0"/>
                </a:rPr>
                <a:t>Схема расположения дверей шахты и установки направляющих.</a:t>
              </a:r>
              <a:endParaRPr lang="ru-RU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>
              <a:stCxn id="5" idx="1"/>
            </p:cNvCxnSpPr>
            <p:nvPr/>
          </p:nvCxnSpPr>
          <p:spPr>
            <a:xfrm flipH="1" flipV="1">
              <a:off x="2070652" y="1781965"/>
              <a:ext cx="1296144" cy="40601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5" idx="1"/>
            </p:cNvCxnSpPr>
            <p:nvPr/>
          </p:nvCxnSpPr>
          <p:spPr>
            <a:xfrm flipH="1" flipV="1">
              <a:off x="2070652" y="5427891"/>
              <a:ext cx="1296144" cy="4142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142068" y="1994651"/>
              <a:ext cx="67413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368825" y="4293096"/>
              <a:ext cx="6469813" cy="1015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От точности установки направляющих зависит точность установки ДШ и соответственно работа лифта.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Производство монтажа лифтов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0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12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C:\Users\Евгений\Downloads\Доклад СРО\20190611_20295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64"/>
            <a:stretch/>
          </p:blipFill>
          <p:spPr bwMode="auto">
            <a:xfrm rot="5400000">
              <a:off x="-153316" y="794988"/>
              <a:ext cx="5633046" cy="5213503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052456" y="908720"/>
              <a:ext cx="3509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 smtClean="0">
                  <a:latin typeface="Times New Roman" pitchFamily="18" charset="0"/>
                  <a:cs typeface="Times New Roman" pitchFamily="18" charset="0"/>
                </a:rPr>
                <a:t>Двери шахты, закрепленные в шахте лифта.</a:t>
              </a:r>
              <a:endParaRPr lang="ru-RU" sz="20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06405" y="2405788"/>
              <a:ext cx="424313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itchFamily="2" charset="2"/>
                <a:buChar char="§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не перекрытой шахте монтаж дверей осуществляется с помощью грузоподъемного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крана.</a:t>
              </a:r>
            </a:p>
            <a:p>
              <a:pPr algn="just"/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§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перекрытой шахте монтаж дверей осуществляется с помощью монтажной лебедки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Производство монтажа лифтов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4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13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8" name="Picture 2" descr="C:\Users\Евгений\Downloads\Доклад СРО\20190611_16024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89"/>
            <a:stretch/>
          </p:blipFill>
          <p:spPr bwMode="auto">
            <a:xfrm rot="5400000">
              <a:off x="75113" y="520500"/>
              <a:ext cx="5688632" cy="5725944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889105" y="1988841"/>
              <a:ext cx="3960440" cy="2940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itchFamily="2" charset="2"/>
                <a:buChar char="§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Монтаж оборудования приямка выполняется после установки направляющих кабины и противовеса.</a:t>
              </a:r>
            </a:p>
            <a:p>
              <a:pPr algn="just"/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§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приямке устанавливаются буфера для кабины и противовеса, натяжное устройство каната ограничителя скорости и щиток с электроаппаратурой приямка.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96769" y="908721"/>
              <a:ext cx="3060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 smtClean="0">
                  <a:latin typeface="Times New Roman" pitchFamily="18" charset="0"/>
                  <a:cs typeface="Times New Roman" pitchFamily="18" charset="0"/>
                </a:rPr>
                <a:t>Приямок шахты лифта. Оборудование приямка.</a:t>
              </a:r>
              <a:endParaRPr lang="ru-RU" sz="20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Производство монтажа лифтов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14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2" name="Picture 2" descr="C:\Users\Евгений\Downloads\Доклад СРО\20190611_20224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3" r="4635"/>
            <a:stretch/>
          </p:blipFill>
          <p:spPr bwMode="auto">
            <a:xfrm rot="5400000">
              <a:off x="-299270" y="909345"/>
              <a:ext cx="5683697" cy="4972243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Users\Евгений\Downloads\Доклад СРО\20190611_20222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79378" y="1263642"/>
              <a:ext cx="5680191" cy="4260143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Производство монтажа лифтов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5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15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6" name="Picture 2" descr="C:\Users\Евгений\Downloads\Доклад СРО\20190611_2019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87519" y="1257273"/>
              <a:ext cx="5280000" cy="3959999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Евгений\Downloads\Доклад СРО\20190611_16065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13007" y="1256758"/>
              <a:ext cx="5280587" cy="396044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2481" y="5846259"/>
              <a:ext cx="396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 smtClean="0">
                  <a:latin typeface="Times New Roman" pitchFamily="18" charset="0"/>
                  <a:cs typeface="Times New Roman" pitchFamily="18" charset="0"/>
                </a:rPr>
                <a:t>Кабина лифта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(вид сверху)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3079" y="5837202"/>
              <a:ext cx="3960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 smtClean="0">
                  <a:latin typeface="Times New Roman" pitchFamily="18" charset="0"/>
                  <a:cs typeface="Times New Roman" pitchFamily="18" charset="0"/>
                </a:rPr>
                <a:t>Кабина лифта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(вид снизу)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Производство монтажа лифтов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9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16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170" name="Picture 2" descr="C:\Users\Евгений\Downloads\Доклад СРО\20190611_20040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9" r="9530"/>
            <a:stretch/>
          </p:blipFill>
          <p:spPr bwMode="auto">
            <a:xfrm rot="5400000">
              <a:off x="437441" y="191245"/>
              <a:ext cx="5646033" cy="64080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537176" y="1117193"/>
              <a:ext cx="3312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u="sng" dirty="0" smtClean="0">
                  <a:latin typeface="Times New Roman" pitchFamily="18" charset="0"/>
                  <a:cs typeface="Times New Roman" pitchFamily="18" charset="0"/>
                </a:rPr>
                <a:t>Лебедка главного привода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</a:p>
            <a:p>
              <a:pPr algn="ctr"/>
              <a:r>
                <a:rPr lang="ru-RU" sz="2000" b="1" u="sng" dirty="0" smtClean="0">
                  <a:latin typeface="Times New Roman" pitchFamily="18" charset="0"/>
                  <a:cs typeface="Times New Roman" pitchFamily="18" charset="0"/>
                </a:rPr>
                <a:t>Ограничитель скорости</a:t>
              </a:r>
              <a:endParaRPr lang="ru-RU" sz="20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Производство монтажа лифтов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17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93543" y="1345992"/>
              <a:ext cx="48234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Станция управления лифтом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– это специальное устройство лифта, обрабатывающее вызовы с этажей и приказы из кабины лифта, перемещая тем самым кабину при помощи лебедки и останавливая ее на нужном этаже.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Производство монтажа лифтов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Евгений\Downloads\Доклад СРО\20190611_20035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653753" y="1262708"/>
              <a:ext cx="5681675" cy="4261257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64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18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94634" y="1735001"/>
              <a:ext cx="53285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лектропроводка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по шахте крепится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специальными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зажимами.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Производство монтажа лифтов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Евгений\Downloads\Доклад СРО\=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824020" y="1440566"/>
              <a:ext cx="5686749" cy="3925796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03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19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3642" y="836712"/>
              <a:ext cx="864096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itchFamily="2" charset="2"/>
                <a:buChar char="§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После окончания монтажа лифта специализированная лифтовая организация проводит пусконаладочные работы механического, электронного оборудования электропривода и автоматики лифта в соответствии с техническим описанием и электрическими схемами.</a:t>
              </a:r>
            </a:p>
            <a:p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Во время выполнения пусконаладочных работ проверяется работоспособность лифта, взаимодействие его узлов и механизмов и работа электроаппаратуры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520" y="3429000"/>
              <a:ext cx="864096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u="sng" dirty="0">
                  <a:latin typeface="Times New Roman" pitchFamily="18" charset="0"/>
                  <a:cs typeface="Times New Roman" pitchFamily="18" charset="0"/>
                </a:rPr>
                <a:t>Пусконаладочные работы включают в себя</a:t>
              </a:r>
              <a:r>
                <a:rPr lang="ru-RU" sz="2000" b="1" u="sng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just"/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– опробование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работы оборудования лифта под нагрузкой с регулировкой параметров работы аппаратуры;</a:t>
              </a:r>
            </a:p>
            <a:p>
              <a:pPr algn="just">
                <a:lnSpc>
                  <a:spcPct val="150000"/>
                </a:lnSpc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наладка автоматических режимов работы лифта или группы лифтов по количественным и качественным показателям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Пусконаладочные работы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3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539155"/>
            <a:ext cx="9915524" cy="6307380"/>
            <a:chOff x="-10700" y="539155"/>
            <a:chExt cx="9915524" cy="6307380"/>
          </a:xfrm>
        </p:grpSpPr>
        <p:pic>
          <p:nvPicPr>
            <p:cNvPr id="7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106541" y="1513006"/>
              <a:ext cx="4654267" cy="4091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Настоящий стандарт устанавливает правила организации и производства монтажа лифтов и пусконаладочных работ, соблюдение которых обеспечивает выполнение минимально необходимых требований к безопасности лифтов, установленных в Федеральном законе от 30 декабря 2009 г. № 384-ФЗ «Технический регламент о безопасности зданий и сооружений» и Техническом регламенте «О безопасности лифтов», утвержденном постановлением Правительства Российской Федерации от 2 октября 2009 г. № 782.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Евгений\Downloads\Доклад СРО\0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5" b="7263"/>
            <a:stretch/>
          </p:blipFill>
          <p:spPr bwMode="auto">
            <a:xfrm>
              <a:off x="38702" y="549442"/>
              <a:ext cx="4808384" cy="5688757"/>
            </a:xfrm>
            <a:prstGeom prst="rect">
              <a:avLst/>
            </a:prstGeom>
            <a:ln w="28575" cap="sq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8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700" y="15935"/>
            <a:ext cx="9915524" cy="6830600"/>
            <a:chOff x="-10700" y="15935"/>
            <a:chExt cx="9915524" cy="683060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20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194" name="Picture 2" descr="C:\Users\Евгений\Downloads\Доклад СРО\20190611_2018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3"/>
            <a:stretch/>
          </p:blipFill>
          <p:spPr bwMode="auto">
            <a:xfrm rot="5400000">
              <a:off x="-273768" y="1149776"/>
              <a:ext cx="5590351" cy="449785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69024" y="1268760"/>
              <a:ext cx="4320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Пусконаладочные работы оборудования, расположенного в шахте,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производятся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 крыши кабины лифта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69024" y="3429000"/>
              <a:ext cx="432048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Особое внимание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необходимо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обратить на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работу приборов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безопасности лифтового оборудования.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642" y="15935"/>
              <a:ext cx="8640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Организация и порядок производства монтажа лифтов и пусконаладочных работ.</a:t>
              </a:r>
            </a:p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Пусконаладочные работы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1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21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42" name="Picture 2" descr="C:\Users\Евгений\Downloads\Доклад СРО\41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8" t="9340" r="8941" b="10823"/>
            <a:stretch/>
          </p:blipFill>
          <p:spPr bwMode="auto">
            <a:xfrm>
              <a:off x="272480" y="571667"/>
              <a:ext cx="4320481" cy="5665645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Подтверждение соответствия лифта после монтажа и ввод </a:t>
              </a:r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его в </a:t>
              </a:r>
              <a:r>
                <a:rPr lang="ru-RU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эксплуатацию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08984" y="1124744"/>
              <a:ext cx="490542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Декларирование соответствия лифта осуществляет специализированная лифтовая организация, выполнившая монтаж, на основании собственных доказательств и доказательств, полученных с участием третьей стороны – аккредитованной испытательной лаборатории (центра) в соответствии с ГОСТ 53782-2010, по форме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Приложение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 настоящего стандарта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7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22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Подтверждение соответствия лифта после монтажа и ввод </a:t>
              </a:r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его в </a:t>
              </a:r>
              <a:r>
                <a:rPr lang="ru-RU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эксплуатацию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C:\Users\Евгений\Downloads\Доклад СРО\40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6" t="8827" r="7199" b="11157"/>
            <a:stretch/>
          </p:blipFill>
          <p:spPr bwMode="auto">
            <a:xfrm>
              <a:off x="56456" y="560237"/>
              <a:ext cx="4233727" cy="566755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655443" y="1388150"/>
              <a:ext cx="490542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качестве собственных доказательств используется протокол проверки функционирования лифта, оформленный по форме приложения Г настоящего стандарта, рекомендованной ГОСТ Р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53782-2010,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а также паспорт и монтажный чертеж смонтированного лифта.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4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23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Подтверждение соответствия лифта после монтажа и ввод </a:t>
              </a:r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его в </a:t>
              </a:r>
              <a:r>
                <a:rPr lang="ru-RU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эксплуатацию</a:t>
              </a:r>
            </a:p>
          </p:txBody>
        </p:sp>
        <p:pic>
          <p:nvPicPr>
            <p:cNvPr id="9218" name="Picture 2" descr="C:\Users\Евгений\Downloads\Доклад СРО\Декларация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5" t="4414" r="13149" b="4880"/>
            <a:stretch/>
          </p:blipFill>
          <p:spPr bwMode="auto">
            <a:xfrm>
              <a:off x="689759" y="521221"/>
              <a:ext cx="8665254" cy="5740539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3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24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Требования и обеспечение безопасности производства работ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58680" y="1268760"/>
              <a:ext cx="7167239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itchFamily="2" charset="2"/>
                <a:buChar char="§"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При производстве монтажа лифтов и пусконаладочных работ на них работники специализированной лифтовой организации обязаны соблюдать требования, изложенные в ГОСТ Р 53780, СНиП 12-04, Правилах технической эксплуатации электроустановок потребителей, Межотраслевых правилах по охране труда (правила безопасности) при эксплуатации электроустановок (ПОТ Р М 016-2001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</a:p>
            <a:p>
              <a:pPr algn="just"/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 typeface="Wingdings" pitchFamily="2" charset="2"/>
                <a:buChar char="§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Работники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специализированной лифтовой организации обязаны соблюдать требования инструкции по монтажу предприятия-изготовителя лифтов, а также ППР, действующих должностных и производственных инструкций, документации по охране труда и технике безопасности.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0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25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Гарантийные обязательства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41215" y="2257822"/>
              <a:ext cx="7805438" cy="234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Специализированная лифтовая организация, выполнившая работы по монтажу лифта, несет гарантийные обязательства за выполненные работы в течении срока, оговоренного договором (контрактом) с заказчиком, но не менее 18 месяцев со дня принятия декларации соответствия лифта.</a:t>
              </a:r>
            </a:p>
          </p:txBody>
        </p:sp>
        <p:pic>
          <p:nvPicPr>
            <p:cNvPr id="11266" name="Picture 2" descr="C:\Users\Евгений\Downloads\Доклад СРО\noun_guarantee_152477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6" t="1085" r="16721" b="15328"/>
            <a:stretch/>
          </p:blipFill>
          <p:spPr bwMode="auto">
            <a:xfrm>
              <a:off x="262305" y="2610613"/>
              <a:ext cx="1281936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2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0700" y="539155"/>
            <a:ext cx="9915524" cy="6307380"/>
            <a:chOff x="-10700" y="539155"/>
            <a:chExt cx="9915524" cy="6307380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26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2308" y="1098610"/>
              <a:ext cx="96452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Соблюдение требований данного стандарта при выполнении работ обеспечит качественный монтаж лифта, соответственно безаварийную и безопасную эксплуатацию.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8464" y="3789040"/>
              <a:ext cx="9645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С П А С И Б О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З А 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  В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Н И М А Н И Е  !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5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32522" y="1079093"/>
              <a:ext cx="576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latin typeface="Times New Roman" pitchFamily="18" charset="0"/>
                  <a:cs typeface="Times New Roman" pitchFamily="18" charset="0"/>
                </a:rPr>
                <a:t>ДЕЙСТВИЕ СТАНДАРТА РАСПРОСТРАНЯЕТСЯ:</a:t>
              </a:r>
              <a:endParaRPr lang="ru-RU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9810" y="3429001"/>
              <a:ext cx="5976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latin typeface="Times New Roman" pitchFamily="18" charset="0"/>
                  <a:cs typeface="Times New Roman" pitchFamily="18" charset="0"/>
                </a:rPr>
                <a:t>ДЕЙСТВИЕ СТАНДАРТА НЕ РАСПРОСТРАНЯЕТСЯ:</a:t>
              </a:r>
              <a:endParaRPr lang="ru-RU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2521" y="1799174"/>
              <a:ext cx="79208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itchFamily="2" charset="2"/>
                <a:buChar char="§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 монтаж электрических лифтов с приводом трения, приводом с барабаном или звездочкой и производство пусконаладочных работ на объектах капитального строительства.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9810" y="4149081"/>
              <a:ext cx="792359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itchFamily="2" charset="2"/>
                <a:buChar char="§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 монтаж лифтов и производство пусконаладочных работ в шахтах горной и угольной промышленности, на судах и иных плавучих средствах, на платформах для разведки и бурения на море, на самолетах и других летательных аппаратах, а также на монтаж и пусконаладочные работы гидравлических лифтов.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Евгений\Downloads\Доклад СРО\noun_Delete_210358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89"/>
            <a:stretch/>
          </p:blipFill>
          <p:spPr bwMode="auto">
            <a:xfrm>
              <a:off x="6753200" y="3253667"/>
              <a:ext cx="83033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Евгений\Downloads\Доклад СРО\noun_Check Mark_741186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" t="6935" r="5538" b="17610"/>
            <a:stretch/>
          </p:blipFill>
          <p:spPr bwMode="auto">
            <a:xfrm>
              <a:off x="6747064" y="903759"/>
              <a:ext cx="842608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Область применения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4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4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49127" y="1052736"/>
              <a:ext cx="80017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latin typeface="Times New Roman" pitchFamily="18" charset="0"/>
                  <a:cs typeface="Times New Roman" pitchFamily="18" charset="0"/>
                </a:rPr>
                <a:t>СПЕЦИАЛИЗИРОВАННАЯ ЛИФТОВАЯ ОРГАНИЗАЦИЯ -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3642" y="1706720"/>
              <a:ext cx="864096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Юридическое лицо, зарегистрированное на территории Российской Федерации, предметом деятельности которого является осуществление одного или нескольких видов деятельности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по: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2841" y="2769310"/>
              <a:ext cx="4464496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Проектированию;</a:t>
              </a:r>
            </a:p>
            <a:p>
              <a:pPr>
                <a:lnSpc>
                  <a:spcPct val="150000"/>
                </a:lnSpc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Производству;</a:t>
              </a:r>
            </a:p>
            <a:p>
              <a:pPr>
                <a:lnSpc>
                  <a:spcPct val="150000"/>
                </a:lnSpc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Монтажу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(демонтажу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);</a:t>
              </a:r>
            </a:p>
            <a:p>
              <a:pPr>
                <a:lnSpc>
                  <a:spcPct val="150000"/>
                </a:lnSpc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Техническому обслуживанию;</a:t>
              </a:r>
            </a:p>
            <a:p>
              <a:pPr>
                <a:lnSpc>
                  <a:spcPct val="150000"/>
                </a:lnSpc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Ремонту;</a:t>
              </a:r>
            </a:p>
            <a:p>
              <a:pPr>
                <a:lnSpc>
                  <a:spcPct val="150000"/>
                </a:lnSpc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Модернизации;</a:t>
              </a:r>
            </a:p>
            <a:p>
              <a:pPr>
                <a:lnSpc>
                  <a:spcPct val="150000"/>
                </a:lnSpc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- Диспетчерскому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контролю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лифтов.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Термины и определения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3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232920" y="2145130"/>
              <a:ext cx="51125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Обеспечение организационно-технической подготовки к производству монтажных работ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8429" y="1054595"/>
              <a:ext cx="73270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u="sng" dirty="0" smtClean="0">
                  <a:latin typeface="Times New Roman" pitchFamily="18" charset="0"/>
                  <a:cs typeface="Times New Roman" pitchFamily="18" charset="0"/>
                </a:rPr>
                <a:t>До начала монтажа оборудования лифта, специализированная лифтовая организация проверяет:</a:t>
              </a:r>
              <a:endParaRPr lang="ru-RU" sz="22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9" name="Picture 5" descr="C:\Users\Евгений\Downloads\Доклад СРО\noun_engineers_117314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8" t="9000" r="11429" b="24286"/>
            <a:stretch/>
          </p:blipFill>
          <p:spPr bwMode="auto">
            <a:xfrm>
              <a:off x="255517" y="809314"/>
              <a:ext cx="1438073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232920" y="3297872"/>
              <a:ext cx="5112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Готовность строительной части шахты лифта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2" descr="C:\Users\Евгений\Downloads\Доклад СРО\noun_Construction_59364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3" t="1430" r="7866" b="16549"/>
            <a:stretch/>
          </p:blipFill>
          <p:spPr bwMode="auto">
            <a:xfrm>
              <a:off x="3349415" y="3141048"/>
              <a:ext cx="73948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C:\Users\Евгений\Downloads\Доклад СРО\noun_classes engineer_2360010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" r="8537" b="16031"/>
            <a:stretch/>
          </p:blipFill>
          <p:spPr bwMode="auto">
            <a:xfrm>
              <a:off x="3357600" y="2142461"/>
              <a:ext cx="712914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621584" y="4351053"/>
              <a:ext cx="7795912" cy="1015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Действительные размеры шахты лифта должны соответствовать геометрическим размерам исполнительной схемы строительной части лифта.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2" name="Picture 8" descr="C:\Users\Евгений\Downloads\Доклад СРО\noun_Architect_1706570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7" t="4916" r="10562" b="22143"/>
            <a:stretch/>
          </p:blipFill>
          <p:spPr bwMode="auto">
            <a:xfrm>
              <a:off x="429304" y="4318885"/>
              <a:ext cx="109050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Подготовительные работы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064568" y="4149080"/>
              <a:ext cx="0" cy="19442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Подготовительные работы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Евгений\Downloads\Доклад СРО\noun_room_139337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5" t="2897" r="14135" b="16699"/>
            <a:stretch/>
          </p:blipFill>
          <p:spPr bwMode="auto">
            <a:xfrm>
              <a:off x="867594" y="1077239"/>
              <a:ext cx="95367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792113" y="1155574"/>
              <a:ext cx="6543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Дверь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 замком в машинном помещении должна быть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установлена до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начала монтажа оборудования машинного помещения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 descr="C:\Users\Евгений\Downloads\Доклад СРО\noun_room_2437240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89" t="3619" r="22068" b="18569"/>
            <a:stretch/>
          </p:blipFill>
          <p:spPr bwMode="auto">
            <a:xfrm>
              <a:off x="954807" y="2534194"/>
              <a:ext cx="779243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92110" y="2612529"/>
              <a:ext cx="6472489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Особое внимание необходимо обратить на замок, которым должно быть оборудована дверь МП, он должен закрыться и открываться изнутри без ключа –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вертушком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92110" y="4544769"/>
              <a:ext cx="6543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 шахте должны быть установлены леса – в случаях, предусмотренных проектом производства работ (ППР).</a:t>
              </a:r>
            </a:p>
          </p:txBody>
        </p:sp>
        <p:pic>
          <p:nvPicPr>
            <p:cNvPr id="1028" name="Picture 4" descr="C:\Users\Евгений\Downloads\Доклад СРО\noun_wood floor_201569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" t="24286" r="6571" b="39029"/>
            <a:stretch/>
          </p:blipFill>
          <p:spPr bwMode="auto">
            <a:xfrm>
              <a:off x="984429" y="4149080"/>
              <a:ext cx="720000" cy="303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Евгений\Downloads\Доклад СРО\noun_wood floor_201569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" t="24286" r="6571" b="39029"/>
            <a:stretch/>
          </p:blipFill>
          <p:spPr bwMode="auto">
            <a:xfrm>
              <a:off x="984428" y="4709804"/>
              <a:ext cx="720000" cy="303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Евгений\Downloads\Доклад СРО\noun_wood floor_201569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" t="24286" r="6571" b="39029"/>
            <a:stretch/>
          </p:blipFill>
          <p:spPr bwMode="auto">
            <a:xfrm>
              <a:off x="984429" y="5877272"/>
              <a:ext cx="720000" cy="303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Евгений\Downloads\Доклад СРО\noun_wood floor_201569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" t="24286" r="6571" b="39029"/>
            <a:stretch/>
          </p:blipFill>
          <p:spPr bwMode="auto">
            <a:xfrm>
              <a:off x="984429" y="5301208"/>
              <a:ext cx="720000" cy="303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1640632" y="4149080"/>
              <a:ext cx="0" cy="19442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09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7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2" name="Picture 4" descr="C:\Users\Евгений\Downloads\Доклад СРО\37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2" t="9159" r="9085" b="11123"/>
            <a:stretch/>
          </p:blipFill>
          <p:spPr bwMode="auto">
            <a:xfrm>
              <a:off x="5269991" y="577255"/>
              <a:ext cx="4219514" cy="56520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Евгений\Downloads\Доклад СРО\l36.gi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4" t="9450" r="7652" b="11021"/>
            <a:stretch/>
          </p:blipFill>
          <p:spPr bwMode="auto">
            <a:xfrm>
              <a:off x="488504" y="575787"/>
              <a:ext cx="4147638" cy="56520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Подготовительные работы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6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8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Users\Евгений\Downloads\Доклад СРО\38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9409" r="8721" b="10758"/>
            <a:stretch/>
          </p:blipFill>
          <p:spPr bwMode="auto">
            <a:xfrm>
              <a:off x="2851808" y="577255"/>
              <a:ext cx="4179899" cy="56520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Подготовительные работы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2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700" y="125463"/>
            <a:ext cx="9915524" cy="6721072"/>
            <a:chOff x="-10700" y="125463"/>
            <a:chExt cx="9915524" cy="6721072"/>
          </a:xfrm>
        </p:grpSpPr>
        <p:pic>
          <p:nvPicPr>
            <p:cNvPr id="4" name="Picture 4" descr="E:\Молодежь\НТК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180" y="1366046"/>
              <a:ext cx="5599642" cy="412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-10700" y="6246837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-1176" y="539155"/>
              <a:ext cx="99060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" y="6261760"/>
              <a:ext cx="900113" cy="584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 smtClean="0">
                  <a:solidFill>
                    <a:schemeClr val="bg1"/>
                  </a:solidFill>
                  <a:latin typeface="Arial Narrow" pitchFamily="34" charset="0"/>
                </a:rPr>
                <a:t>9</a:t>
              </a:r>
              <a:endParaRPr lang="ru-RU" altLang="ru-RU" sz="3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9384" y="6415647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ООО «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ТехСервис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C:\Users\Евгений\Downloads\Доклад СРО\39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9" t="9504" r="10311" b="10953"/>
            <a:stretch/>
          </p:blipFill>
          <p:spPr bwMode="auto">
            <a:xfrm>
              <a:off x="77539" y="577255"/>
              <a:ext cx="4155381" cy="56520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333504" y="1268760"/>
              <a:ext cx="55446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Приемка лифтового оборудования под монтаж специализированной лифтовой организацией производится после приемки готовности строительной части.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33504" y="3861049"/>
              <a:ext cx="5544616" cy="178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Обнаруженные при приемке оборудования несоответствия технической документации, в том числе некомплектность, дефекты, повреждения и другие недостатки фиксируются в акте приемки оборудования лифта под монтаж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ответственными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представителями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сторон.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3642" y="125463"/>
              <a:ext cx="8640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Подготовительные работы</a:t>
              </a:r>
              <a:endPara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6269" y="6415647"/>
              <a:ext cx="56409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«Практика применения СТО НОСТРОЙ по монтажу и </a:t>
              </a:r>
              <a:r>
                <a:rPr lang="ru-RU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пусконаладке</a:t>
              </a:r>
              <a:r>
                <a:rPr lang="ru-RU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лифтов»</a:t>
              </a:r>
              <a:endPara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2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1603</Words>
  <Application>Microsoft Office PowerPoint</Application>
  <PresentationFormat>Лист A4 (210x297 мм)</PresentationFormat>
  <Paragraphs>182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ПРАКТИКА ПРИМЕНЕНИЯ СТО НОСТРОЙ ПО МОНТАЖУ И ПУСКОНАЛАДКЕ ЛИФТОВ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ПРИМЕНЕНИЯ СТО НОСТРОЙ ПО МОНТАЖУ И ПУСКОНАЛАДКЕ ЛИФТОВ</dc:title>
  <dc:creator>Евгений</dc:creator>
  <cp:lastModifiedBy>Евгений</cp:lastModifiedBy>
  <cp:revision>69</cp:revision>
  <cp:lastPrinted>2019-06-10T13:30:37Z</cp:lastPrinted>
  <dcterms:created xsi:type="dcterms:W3CDTF">2019-06-10T11:54:16Z</dcterms:created>
  <dcterms:modified xsi:type="dcterms:W3CDTF">2019-06-13T19:34:20Z</dcterms:modified>
</cp:coreProperties>
</file>