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2"/>
  </p:notesMasterIdLst>
  <p:sldIdLst>
    <p:sldId id="330" r:id="rId2"/>
    <p:sldId id="328" r:id="rId3"/>
    <p:sldId id="331" r:id="rId4"/>
    <p:sldId id="332" r:id="rId5"/>
    <p:sldId id="318" r:id="rId6"/>
    <p:sldId id="323" r:id="rId7"/>
    <p:sldId id="324" r:id="rId8"/>
    <p:sldId id="329" r:id="rId9"/>
    <p:sldId id="322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44C4AC"/>
    <a:srgbClr val="3333CC"/>
    <a:srgbClr val="09B37A"/>
    <a:srgbClr val="14E9F4"/>
    <a:srgbClr val="36D2D2"/>
    <a:srgbClr val="57B166"/>
    <a:srgbClr val="397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873" autoAdjust="0"/>
    <p:restoredTop sz="94781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5AB1-D3B6-402B-AC57-0AE270B264E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A1F73-35BA-4784-B5BC-0CEE5248F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3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7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8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9950-AF07-4F2A-A949-E1C816A93B30}" type="datetimeFigureOut">
              <a:rPr lang="en-US" smtClean="0"/>
              <a:t>6/14/2019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4A405F-EFEA-457B-9F7D-8C8A63311346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0F8FD38-1A5C-4150-BC27-4D15066AD0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8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31AA3B69CDAA7DEC62553B64DA942583825A79B28A92C83B2F8863E641E7S3K" TargetMode="External"/><Relationship Id="rId2" Type="http://schemas.openxmlformats.org/officeDocument/2006/relationships/hyperlink" Target="consultantplus://offline/ref=31AA3B69CDAA7DEC62553B64DA942583825B78B28499C83B2F8863E64173B75A890DB7E4F7BE7055EES3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ÐÐÐ Ð¡Ð¢Ð ÐÐÐ¡Ð¢Ð ÐÐ 2.23.61-2012. ÑÑÐ¾ Ð½Ð¾ÑÑÑÐ¾Ð¹ 2.14.7-2011 - ÐÐ±ÑÐµÐ´Ð¸Ð½ÐµÐ½Ð¸Ðµ ÑÑÑÐ¾Ð¸Ñ...">
            <a:extLst>
              <a:ext uri="{FF2B5EF4-FFF2-40B4-BE49-F238E27FC236}">
                <a16:creationId xmlns:a16="http://schemas.microsoft.com/office/drawing/2014/main" xmlns="" id="{D7C8A7E2-5826-4200-A5F3-7F8F17F5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88" y="1523762"/>
            <a:ext cx="2268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ocplan.ru/Data2/1/4293785/4293785130.files/l0.gif">
            <a:extLst>
              <a:ext uri="{FF2B5EF4-FFF2-40B4-BE49-F238E27FC236}">
                <a16:creationId xmlns:a16="http://schemas.microsoft.com/office/drawing/2014/main" xmlns="" id="{53F508BD-3FDC-463D-AE9B-B3BDBB48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27" y="260649"/>
            <a:ext cx="232276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2F19EA-2EC2-4691-BAD6-59C39FC8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9"/>
            <a:ext cx="5976664" cy="561662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Порядок внедрения и применения стандартов СТО НОСТРОЙ на процессы выполнения работ.                                            Стандарты по организации строительства.                          Практика осуществления </a:t>
            </a:r>
            <a:b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контроля СРО на объектах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Шайхисламов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Рустем </a:t>
            </a:r>
            <a:r>
              <a:rPr lang="ru-RU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Рамилевич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 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«Строители Башкирии»</a:t>
            </a:r>
            <a:endParaRPr lang="ru-RU" sz="1800" i="1" dirty="0"/>
          </a:p>
        </p:txBody>
      </p:sp>
      <p:pic>
        <p:nvPicPr>
          <p:cNvPr id="1026" name="Picture 2" descr="http://www.omegametall.ru/Data2/1/4293785/4293785213.files/0.gif">
            <a:extLst>
              <a:ext uri="{FF2B5EF4-FFF2-40B4-BE49-F238E27FC236}">
                <a16:creationId xmlns:a16="http://schemas.microsoft.com/office/drawing/2014/main" xmlns="" id="{7F360762-C26A-42A8-9AEC-780BF4C60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1531" y="3356992"/>
            <a:ext cx="237328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megametall.ru/Data2/1/4293772/4293772382.files/0.gif">
            <a:extLst>
              <a:ext uri="{FF2B5EF4-FFF2-40B4-BE49-F238E27FC236}">
                <a16:creationId xmlns:a16="http://schemas.microsoft.com/office/drawing/2014/main" xmlns="" id="{27B51B39-A1EF-4B9A-8C93-9982F1DB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12" y="3068960"/>
            <a:ext cx="2385643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63208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4D4779-B55C-4BDA-8177-CB8A5E296DF4}"/>
              </a:ext>
            </a:extLst>
          </p:cNvPr>
          <p:cNvSpPr txBox="1"/>
          <p:nvPr/>
        </p:nvSpPr>
        <p:spPr>
          <a:xfrm>
            <a:off x="251520" y="404664"/>
            <a:ext cx="86409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ГРАДОСТРОИТЕЛЬНЫЙ КОДЕКС РОССИЙСКОЙ ФЕДЕРАЦИИ</a:t>
            </a:r>
          </a:p>
          <a:p>
            <a:pPr lvl="0" algn="just"/>
            <a:endParaRPr lang="ru-RU" sz="1400" b="1" dirty="0">
              <a:solidFill>
                <a:srgbClr val="000000"/>
              </a:solidFill>
              <a:latin typeface="Times New Roman"/>
            </a:endParaRPr>
          </a:p>
          <a:p>
            <a:pPr lvl="0" algn="just"/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Статья 55.13. Контроль саморегулируемой организацией за деятельностью своих членов</a:t>
            </a:r>
          </a:p>
          <a:p>
            <a:pPr lvl="0" algn="ctr"/>
            <a:r>
              <a:rPr lang="ru-RU" sz="1400" dirty="0">
                <a:solidFill>
                  <a:srgbClr val="000000"/>
                </a:solidFill>
                <a:latin typeface="Times New Roman"/>
              </a:rPr>
              <a:t>(в ред. Федерального </a:t>
            </a:r>
            <a:r>
              <a:rPr lang="ru-RU" sz="1400" dirty="0">
                <a:solidFill>
                  <a:srgbClr val="0000FF"/>
                </a:solidFill>
                <a:latin typeface="Times New Roman"/>
                <a:hlinkClick r:id="rId2"/>
              </a:rPr>
              <a:t>закона от 03.07.2016 N 372-ФЗ)</a:t>
            </a:r>
          </a:p>
          <a:p>
            <a:pPr lvl="0" algn="just"/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pPr lvl="0" algn="just">
              <a:spcBef>
                <a:spcPts val="1200"/>
              </a:spcBef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1. Саморегулируемая организация осуществляет контроль за деятельностью своих членов в соответствии с Федеральным </a:t>
            </a:r>
            <a:r>
              <a:rPr lang="ru-RU" dirty="0">
                <a:solidFill>
                  <a:srgbClr val="0000FF"/>
                </a:solidFill>
                <a:latin typeface="Times New Roman"/>
                <a:hlinkClick r:id="rId3"/>
              </a:rPr>
              <a:t>законом "О саморегулируемых организациях".</a:t>
            </a:r>
          </a:p>
          <a:p>
            <a:pPr lvl="0" algn="just">
              <a:spcBef>
                <a:spcPts val="1200"/>
              </a:spcBef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2. В рамках контроля саморегулируемой организации за деятельностью своих членов осуществляется в том числе контроль:</a:t>
            </a:r>
          </a:p>
          <a:p>
            <a:pPr lvl="0" indent="271463" algn="just">
              <a:spcBef>
                <a:spcPts val="1200"/>
              </a:spcBef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1)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 соблюдением членами саморегулируемой организации требований законодательства Российской Федерации о градостроительной деятельности, о техническом регулировании, </a:t>
            </a:r>
            <a:r>
              <a:rPr lang="ru-RU" dirty="0">
                <a:solidFill>
                  <a:srgbClr val="FF0000"/>
                </a:solidFill>
                <a:latin typeface="Times New Roman"/>
              </a:rPr>
              <a:t>включая соблюдение членами саморегулируемой организации требований, установленных в стандартах на процессы выполнения работ по 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утвержденных соответствующим Национальным объединением саморегулируемых организаций;</a:t>
            </a:r>
          </a:p>
          <a:p>
            <a:pPr lvl="0" indent="271463" algn="just">
              <a:spcBef>
                <a:spcPts val="1200"/>
              </a:spcBef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2) за исполнением членами саморегулируемой организации обязательств по договорам подряда на выполнение инженерных изысканий, подготовку проектной документации, договорам строительного подряда, заключенным с использованием конкурентных способов заключения договоров.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3166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5">
            <a:extLst>
              <a:ext uri="{FF2B5EF4-FFF2-40B4-BE49-F238E27FC236}">
                <a16:creationId xmlns:a16="http://schemas.microsoft.com/office/drawing/2014/main" xmlns="" id="{BF533225-31E5-46F3-A46C-42126BCA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8" y="404664"/>
            <a:ext cx="870100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8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F1E7B1-568A-4BF8-B93F-EFC04807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mage9">
            <a:extLst>
              <a:ext uri="{FF2B5EF4-FFF2-40B4-BE49-F238E27FC236}">
                <a16:creationId xmlns:a16="http://schemas.microsoft.com/office/drawing/2014/main" xmlns="" id="{17168D54-C7EC-4886-8D20-4D89D20F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599"/>
            <a:ext cx="8280920" cy="61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7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/>
                <a:ea typeface="Calibri"/>
              </a:rPr>
              <a:t>Обязательное внедрение и применение  стандартов НОСТРОЙ строительной организацией-членом СРО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730083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32406"/>
            <a:ext cx="8652086" cy="58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90" y="686216"/>
            <a:ext cx="8774598" cy="54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3" y="188640"/>
            <a:ext cx="8696325" cy="4562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38" y="4293096"/>
            <a:ext cx="66865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21B21-FC54-4F94-9CBB-E57C0913A623}"/>
              </a:ext>
            </a:extLst>
          </p:cNvPr>
          <p:cNvSpPr txBox="1"/>
          <p:nvPr/>
        </p:nvSpPr>
        <p:spPr>
          <a:xfrm>
            <a:off x="2699792" y="13407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17938"/>
              </p:ext>
            </p:extLst>
          </p:nvPr>
        </p:nvGraphicFramePr>
        <p:xfrm>
          <a:off x="395536" y="199561"/>
          <a:ext cx="8352929" cy="645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2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54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064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стандарта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Поправки, изменения, сокращения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 по организации строительства, реконструкции и капитального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 НОСТРОЙ 2.33.51-2011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строительного производства. Подготовка и производство строительных и монтажных работ.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СТО НОСТРОЙ 2.33.51-2011 от 02.06.2017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 НОСТРОЙ 2.33.52-2011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строительного производства. Организация строительной площадки. Новое строительство.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СТО НОСТРОЙ 2.33.52-2011 от 02.06.2017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 НОСТРОЙ 2.33.53-2011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строительного производства. Снос (демонтаж) зданий и сооружений.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СТО НОСТРОЙ 2.33.53-2011 от 02.06.2017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 НОСТРОЙ 2.20.149-2014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строительства и реконструкции объектов электросетевого хозяйства. Общие требования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СТО НОСТРОЙ 2.20.149-2014 от 02.06.2017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 НОСТРОЙ 2.33.120-2013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строительного производства. Капитальный ремонт многоквартирных домов без отселения жильцов. Правила производства работ. Правила приемки и методы контроля.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 НОСТРОЙ 2.33.21-2011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Мелиоративные системы и сооружения. Часть 2 Осушительные системы Общие требования по проектированию и строительству.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СТО НОСТРОЙ 2.33.21-2011 от 02.06.2017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7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 НОСТРОЙ 2.33.22-2011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Мелиоративные системы и сооружения.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Габионные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противоэрозийные сооружения. Общие требования по проектированию и строительству.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СТО НОСТРОЙ 2.33.22-2011 от 02.06.2017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44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 НОСТРОЙ 2.33.86-2013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строительного производства. Промышленное строительство. Реконструкция зданий и сооружений.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Поправка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СТО НОСТРОЙ 2.33.86-2013 от 02.06.2017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6595</TotalTime>
  <Words>403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Corbel</vt:lpstr>
      <vt:lpstr>Times New Roman</vt:lpstr>
      <vt:lpstr>Базис</vt:lpstr>
      <vt:lpstr>Порядок внедрения и применения стандартов СТО НОСТРОЙ на процессы выполнения работ.                                            Стандарты по организации строительства.                          Практика осуществления  контроля СРО на объектах              Шайхисламов Рустем Рамилевич СРО «Строители Башкирии»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Саморегулируемая организация – важное звено во взаимодействии между заказчиком и подрядчиком</dc:title>
  <dc:creator>admin</dc:creator>
  <cp:lastModifiedBy>Ольга Нуреева</cp:lastModifiedBy>
  <cp:revision>471</cp:revision>
  <dcterms:created xsi:type="dcterms:W3CDTF">2016-06-02T05:45:27Z</dcterms:created>
  <dcterms:modified xsi:type="dcterms:W3CDTF">2019-06-14T04:03:56Z</dcterms:modified>
</cp:coreProperties>
</file>